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6" r:id="rId4"/>
    <p:sldId id="258" r:id="rId5"/>
    <p:sldId id="263" r:id="rId6"/>
    <p:sldId id="265" r:id="rId7"/>
    <p:sldId id="259" r:id="rId8"/>
    <p:sldId id="267" r:id="rId9"/>
    <p:sldId id="268" r:id="rId10"/>
    <p:sldId id="269" r:id="rId11"/>
    <p:sldId id="270" r:id="rId12"/>
    <p:sldId id="271" r:id="rId13"/>
    <p:sldId id="257" r:id="rId14"/>
    <p:sldId id="260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Розница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выручке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615-4485-A988-2746719EC3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615-4485-A988-2746719EC3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615-4485-A988-2746719EC3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615-4485-A988-2746719EC31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Целевая</c:v>
                </c:pt>
                <c:pt idx="1">
                  <c:v>Импульсная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4-4BD8-8268-321E4E56739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Маркетплейс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8E-41EE-9E21-7F4EAA30BD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8E-41EE-9E21-7F4EAA30BD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8E-41EE-9E21-7F4EAA30BD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8E-41EE-9E21-7F4EAA30BD8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Целевая</c:v>
                </c:pt>
                <c:pt idx="1">
                  <c:v>Импульсная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8E-41EE-9E21-7F4EAA30BD8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Импульсная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F1F-440D-AD56-D836A76BFA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F1F-440D-AD56-D836A76BFA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F1F-440D-AD56-D836A76BFA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F1F-440D-AD56-D836A76BFA3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Розница</c:v>
                </c:pt>
                <c:pt idx="1">
                  <c:v>Интернет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0.6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5-423C-80AE-80387619CA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Целевая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Лист1!$A$2:$A$5</c:f>
              <c:strCache>
                <c:ptCount val="2"/>
                <c:pt idx="0">
                  <c:v>Розница</c:v>
                </c:pt>
                <c:pt idx="1">
                  <c:v>Интернет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0.4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1F-440D-AD56-D836A76BF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32823984"/>
        <c:axId val="532823000"/>
      </c:barChart>
      <c:catAx>
        <c:axId val="53282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823000"/>
        <c:auto val="1"/>
        <c:lblAlgn val="ctr"/>
        <c:lblOffset val="100"/>
        <c:noMultiLvlLbl val="0"/>
      </c:catAx>
      <c:valAx>
        <c:axId val="5328230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823984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26T11:58:25.172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8D663-6A4A-D4D2-08DB-39DCFBEEE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Почему маркетплейсы приведут рынок к падению на 30%?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576372-F60E-49AA-D2E6-48E0FFE18A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Константин Румянцев</a:t>
            </a:r>
          </a:p>
          <a:p>
            <a:r>
              <a:rPr lang="ru-RU" dirty="0"/>
              <a:t>ООО «</a:t>
            </a:r>
            <a:r>
              <a:rPr lang="ru-RU" dirty="0" err="1"/>
              <a:t>Ликор</a:t>
            </a:r>
            <a:r>
              <a:rPr lang="ru-RU" dirty="0"/>
              <a:t>», Сыктывкар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9F4286-27EB-4AED-9B23-90AFBE10B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834" y="135172"/>
            <a:ext cx="2945043" cy="25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18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0CB02-7C93-3ABA-83C9-F08B69C6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la vie </a:t>
            </a:r>
            <a:r>
              <a:rPr lang="ru-RU" dirty="0"/>
              <a:t>(это жизнь)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FBA3B1-3B6D-404F-9ED9-6A46A36A8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884" y="77534"/>
            <a:ext cx="644505" cy="558571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443E6FB-E2E6-4336-91B7-652C2F978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99144"/>
            <a:ext cx="7796540" cy="395079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Так ли это?</a:t>
            </a:r>
          </a:p>
        </p:txBody>
      </p:sp>
    </p:spTree>
    <p:extLst>
      <p:ext uri="{BB962C8B-B14F-4D97-AF65-F5344CB8AC3E}">
        <p14:creationId xmlns:p14="http://schemas.microsoft.com/office/powerpoint/2010/main" val="93519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0CB02-7C93-3ABA-83C9-F08B69C6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Посмотрите на эти картинки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FBA3B1-3B6D-404F-9ED9-6A46A36A8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884" y="77534"/>
            <a:ext cx="644505" cy="5585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E242AC-F14F-4F3E-8B5E-05F11907A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03" y="2137285"/>
            <a:ext cx="4553167" cy="4351700"/>
          </a:xfrm>
          <a:prstGeom prst="rect">
            <a:avLst/>
          </a:prstGeo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B90C9BE5-1F1C-44C4-8D99-BE3BEAFE1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70932" y="2137285"/>
            <a:ext cx="4796748" cy="3912659"/>
          </a:xfrm>
        </p:spPr>
      </p:pic>
    </p:spTree>
    <p:extLst>
      <p:ext uri="{BB962C8B-B14F-4D97-AF65-F5344CB8AC3E}">
        <p14:creationId xmlns:p14="http://schemas.microsoft.com/office/powerpoint/2010/main" val="219913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0CB02-7C93-3ABA-83C9-F08B69C6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Традиционная розница намного сильнее воздействует на покупателя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FBA3B1-3B6D-404F-9ED9-6A46A36A8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884" y="77534"/>
            <a:ext cx="644505" cy="558571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4C716183-EAF6-4057-B6F9-31D926EC3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064227"/>
              </p:ext>
            </p:extLst>
          </p:nvPr>
        </p:nvGraphicFramePr>
        <p:xfrm>
          <a:off x="2773363" y="2052638"/>
          <a:ext cx="77962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106">
                  <a:extLst>
                    <a:ext uri="{9D8B030D-6E8A-4147-A177-3AD203B41FA5}">
                      <a16:colId xmlns:a16="http://schemas.microsoft.com/office/drawing/2014/main" val="1193720690"/>
                    </a:ext>
                  </a:extLst>
                </a:gridCol>
                <a:gridCol w="3898106">
                  <a:extLst>
                    <a:ext uri="{9D8B030D-6E8A-4147-A177-3AD203B41FA5}">
                      <a16:colId xmlns:a16="http://schemas.microsoft.com/office/drawing/2014/main" val="4204760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</a:t>
                      </a:r>
                      <a:r>
                        <a:rPr lang="en-US" dirty="0"/>
                        <a:t>SKU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Количество </a:t>
                      </a:r>
                      <a:r>
                        <a:rPr lang="en-US" dirty="0"/>
                        <a:t>SKU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96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78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Свет+упаковка+выкладка</a:t>
                      </a:r>
                      <a:r>
                        <a:rPr lang="ru-RU" dirty="0"/>
                        <a:t>+…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Картинка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17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Хочу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Надо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199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Импульс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Потребность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332140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A33AA0-EF60-475B-96FE-F731CA490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806" y="3991963"/>
            <a:ext cx="5374749" cy="251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8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4FE6D-7DD2-B514-727A-13630C48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чего состоит покупка?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12036D-5AE4-B05D-5775-5D290C811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191369"/>
              </p:ext>
            </p:extLst>
          </p:nvPr>
        </p:nvGraphicFramePr>
        <p:xfrm>
          <a:off x="2211028" y="2210444"/>
          <a:ext cx="3884972" cy="383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CB2589-8D8A-45CA-AE58-3D880BD61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884" y="77534"/>
            <a:ext cx="644505" cy="558571"/>
          </a:xfrm>
          <a:prstGeom prst="rect">
            <a:avLst/>
          </a:prstGeom>
        </p:spPr>
      </p:pic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C246B5CA-D54B-468D-9597-AFE81F5CA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179816"/>
              </p:ext>
            </p:extLst>
          </p:nvPr>
        </p:nvGraphicFramePr>
        <p:xfrm>
          <a:off x="6425218" y="2210425"/>
          <a:ext cx="4144921" cy="383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924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A3F7F-B98D-1DF2-719B-E7F6AA9D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весь рынок перетечет из розницы в маркетплейсы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7CFC930-EFFA-CF63-7CB1-55B058B4B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047054"/>
              </p:ext>
            </p:extLst>
          </p:nvPr>
        </p:nvGraphicFramePr>
        <p:xfrm>
          <a:off x="2611244" y="2052638"/>
          <a:ext cx="7958331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AA9096-CE7C-4E7C-9793-C396084B6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884" y="77534"/>
            <a:ext cx="644505" cy="5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51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A3F7F-B98D-1DF2-719B-E7F6AA9D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же делать?</a:t>
            </a:r>
            <a:br>
              <a:rPr lang="ru-RU" dirty="0"/>
            </a:br>
            <a:r>
              <a:rPr lang="ru-RU" dirty="0"/>
              <a:t>(рациональное поведение)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AA9096-CE7C-4E7C-9793-C396084B6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884" y="77534"/>
            <a:ext cx="644505" cy="55857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3820AEF-4D9A-4B23-86AB-90B3EAD25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441731"/>
            <a:ext cx="7796540" cy="3997828"/>
          </a:xfrm>
        </p:spPr>
        <p:txBody>
          <a:bodyPr/>
          <a:lstStyle/>
          <a:p>
            <a:r>
              <a:rPr lang="ru-RU" dirty="0"/>
              <a:t>Каждый игрок действует в интересах группы (</a:t>
            </a:r>
            <a:r>
              <a:rPr lang="ru-RU" dirty="0" err="1"/>
              <a:t>Д.Нэш</a:t>
            </a:r>
            <a:r>
              <a:rPr lang="ru-RU" dirty="0"/>
              <a:t>) – это наиболее выгодная стратегия.</a:t>
            </a:r>
          </a:p>
          <a:p>
            <a:r>
              <a:rPr lang="ru-RU" dirty="0"/>
              <a:t>Разделить ассортимент для маркетплейсов и для традиционной розницы (как Балтика)</a:t>
            </a:r>
          </a:p>
          <a:p>
            <a:r>
              <a:rPr lang="ru-RU" dirty="0"/>
              <a:t>Премировать продажи с полки (как </a:t>
            </a:r>
            <a:r>
              <a:rPr lang="en-US" dirty="0"/>
              <a:t>P&amp;G)</a:t>
            </a:r>
          </a:p>
          <a:p>
            <a:r>
              <a:rPr lang="ru-RU" dirty="0"/>
              <a:t>Строить вертикальный канал (как Марс)</a:t>
            </a:r>
          </a:p>
          <a:p>
            <a:r>
              <a:rPr lang="ru-RU" dirty="0"/>
              <a:t>Увеличивать средний чек отрасли (канцтовары невероятно к этому приспособлены ввиду низкого потребления)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925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A3F7F-B98D-1DF2-719B-E7F6AA9D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будет происходить?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AA9096-CE7C-4E7C-9793-C396084B6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884" y="77534"/>
            <a:ext cx="644505" cy="55857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3820AEF-4D9A-4B23-86AB-90B3EAD25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441731"/>
            <a:ext cx="7796540" cy="3997828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/>
              <a:t>Поставщик и покупатель будет действовать максимально кратковременно, игнорируя стратегию (см. </a:t>
            </a:r>
            <a:r>
              <a:rPr lang="ru-RU" dirty="0" err="1"/>
              <a:t>Н.Карамзин</a:t>
            </a:r>
            <a:r>
              <a:rPr lang="ru-RU" dirty="0"/>
              <a:t>)</a:t>
            </a:r>
          </a:p>
          <a:p>
            <a:r>
              <a:rPr lang="ru-RU" dirty="0"/>
              <a:t>Перенос чека из розницы в интернет снизит выручку отрасли на 20-40%</a:t>
            </a:r>
          </a:p>
          <a:p>
            <a:r>
              <a:rPr lang="ru-RU" dirty="0"/>
              <a:t>Уменьшение количества розницы снизит выручку отрасли еще на 10-20% (не посмотрел в рознице</a:t>
            </a:r>
            <a:r>
              <a:rPr lang="en-US" dirty="0"/>
              <a:t> – </a:t>
            </a:r>
            <a:r>
              <a:rPr lang="ru-RU" dirty="0"/>
              <a:t>не купил в инете)</a:t>
            </a:r>
          </a:p>
          <a:p>
            <a:r>
              <a:rPr lang="ru-RU" dirty="0"/>
              <a:t>Ассортимент кардинально сузится до 10-20 </a:t>
            </a:r>
            <a:r>
              <a:rPr lang="ru-RU" dirty="0" err="1"/>
              <a:t>п.м</a:t>
            </a:r>
            <a:r>
              <a:rPr lang="ru-RU" dirty="0"/>
              <a:t>. – см.</a:t>
            </a:r>
            <a:r>
              <a:rPr lang="en-US" dirty="0"/>
              <a:t>Office Depot</a:t>
            </a:r>
            <a:endParaRPr lang="ru-RU" dirty="0"/>
          </a:p>
          <a:p>
            <a:r>
              <a:rPr lang="ru-RU" dirty="0"/>
              <a:t>Маркетплейсы замещают игроков своим </a:t>
            </a:r>
            <a:r>
              <a:rPr lang="en-US" dirty="0"/>
              <a:t>Privat label</a:t>
            </a:r>
            <a:endParaRPr lang="ru-RU" dirty="0"/>
          </a:p>
          <a:p>
            <a:r>
              <a:rPr lang="ru-RU" dirty="0"/>
              <a:t>Не забудем, не простим: Гипермаркеты, </a:t>
            </a:r>
            <a:r>
              <a:rPr lang="en-US" dirty="0"/>
              <a:t>Fix Price</a:t>
            </a:r>
            <a:r>
              <a:rPr lang="ru-RU" dirty="0"/>
              <a:t>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19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8D663-6A4A-D4D2-08DB-39DCFBEEE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Вопросы?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576372-F60E-49AA-D2E6-48E0FFE18A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Константин Румянцев</a:t>
            </a:r>
          </a:p>
          <a:p>
            <a:r>
              <a:rPr lang="ru-RU" dirty="0"/>
              <a:t>ООО «</a:t>
            </a:r>
            <a:r>
              <a:rPr lang="ru-RU" dirty="0" err="1"/>
              <a:t>Ликор</a:t>
            </a:r>
            <a:r>
              <a:rPr lang="ru-RU" dirty="0"/>
              <a:t>», Сыктывкар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9F4286-27EB-4AED-9B23-90AFBE10B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834" y="135172"/>
            <a:ext cx="2945043" cy="25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F60A2-9E2F-461F-B019-9C15B0E7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Маркетплейсы – добро или зло?</a:t>
            </a:r>
            <a:br>
              <a:rPr lang="ru-RU" dirty="0"/>
            </a:br>
            <a:r>
              <a:rPr lang="ru-RU" i="1" dirty="0"/>
              <a:t>(для рынка канцтоваров)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532811F-4AD1-4313-B3DD-8556D465E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890" y="2052638"/>
            <a:ext cx="6055158" cy="3997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C7BB22-F578-468F-AD3E-053EF2895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884" y="77534"/>
            <a:ext cx="644505" cy="5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8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F60A2-9E2F-461F-B019-9C15B0E7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Маркетплейсы – добро или зло?</a:t>
            </a:r>
            <a:br>
              <a:rPr lang="ru-RU" dirty="0"/>
            </a:br>
            <a:r>
              <a:rPr lang="ru-RU" i="1" dirty="0"/>
              <a:t>(для рынка канцтоваров)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E2D771-22F6-4E67-95D3-C2E97281A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Маркетплейсы просто перераспределяют товар</a:t>
            </a:r>
          </a:p>
          <a:p>
            <a:r>
              <a:rPr lang="ru-RU" dirty="0"/>
              <a:t>Или - ??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6F7CA3-2223-4C03-834C-2E4E46AC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884" y="77534"/>
            <a:ext cx="644505" cy="5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FCC9C-C422-CA02-E866-2484CAD8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сила традиционной розницы?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4E536D-25AF-5EDF-55B6-D6F7FADC8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719" y="2137285"/>
            <a:ext cx="4213254" cy="39973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DA06D4-BD51-9409-F797-9699F7DFDF99}"/>
              </a:ext>
            </a:extLst>
          </p:cNvPr>
          <p:cNvSpPr txBox="1"/>
          <p:nvPr/>
        </p:nvSpPr>
        <p:spPr>
          <a:xfrm>
            <a:off x="6832599" y="2137285"/>
            <a:ext cx="37375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Мгновенная покупка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Близость товара к покупателю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поле зрения примерно </a:t>
            </a:r>
            <a:r>
              <a:rPr lang="ru-RU" b="1" dirty="0">
                <a:solidFill>
                  <a:srgbClr val="FF0000"/>
                </a:solidFill>
              </a:rPr>
              <a:t>1000 </a:t>
            </a:r>
            <a:r>
              <a:rPr lang="en-US" b="1" dirty="0">
                <a:solidFill>
                  <a:srgbClr val="FF0000"/>
                </a:solidFill>
              </a:rPr>
              <a:t>SKU</a:t>
            </a:r>
            <a:r>
              <a:rPr lang="ru-RU" dirty="0"/>
              <a:t>, которые эмоционально подталкивают покупателя к действию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Товар можно не только посмотреть, но и потрогать, всё такое яркое и интересное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Консультация продавца (???)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2869DB-6C32-4EC3-B94F-9E5B31642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720" y="2137285"/>
            <a:ext cx="4213254" cy="40268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42C062-5EC4-4736-9C47-5CF5CB659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3884" y="77534"/>
            <a:ext cx="644505" cy="5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0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FCC9C-C422-CA02-E866-2484CAD8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слабость традиционной розницы?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4E536D-25AF-5EDF-55B6-D6F7FADC8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719" y="2137285"/>
            <a:ext cx="4213254" cy="39973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DA06D4-BD51-9409-F797-9699F7DFDF99}"/>
              </a:ext>
            </a:extLst>
          </p:cNvPr>
          <p:cNvSpPr txBox="1"/>
          <p:nvPr/>
        </p:nvSpPr>
        <p:spPr>
          <a:xfrm>
            <a:off x="6832599" y="2137285"/>
            <a:ext cx="3737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Высокие издержки и, как следствие, высокая цена: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Аренда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Персонал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Дублирование товара в каждом магазине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Небесконечный</a:t>
            </a:r>
            <a:r>
              <a:rPr lang="ru-RU" dirty="0"/>
              <a:t> ассортимент (но достаточный)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Невозможность построить свой интернет-магазин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Удаленность от интернет-покупателя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2869DB-6C32-4EC3-B94F-9E5B31642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720" y="2137285"/>
            <a:ext cx="4213254" cy="40268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AA6FA0-7DAF-4FF5-994C-5CAF3C976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3884" y="77534"/>
            <a:ext cx="644505" cy="5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5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0CB02-7C93-3ABA-83C9-F08B69C6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слабость маркетплейсов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3A5503-4375-0D05-FF96-F55BF04E2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596" y="1955799"/>
            <a:ext cx="4297396" cy="350534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23D4E1-A49A-8687-35C9-DB7C76E65DD6}"/>
              </a:ext>
            </a:extLst>
          </p:cNvPr>
          <p:cNvSpPr txBox="1"/>
          <p:nvPr/>
        </p:nvSpPr>
        <p:spPr>
          <a:xfrm>
            <a:off x="7264400" y="1955799"/>
            <a:ext cx="33057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поле зрения 8-10 </a:t>
            </a:r>
            <a:r>
              <a:rPr lang="en-US" dirty="0"/>
              <a:t>SKU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Малое давление на покупателя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Нет мгновенного доступа к товару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Нельзя товар подержать в руках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FBA3B1-3B6D-404F-9ED9-6A46A36A8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884" y="77534"/>
            <a:ext cx="644505" cy="5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0CB02-7C93-3ABA-83C9-F08B69C6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сила маркетплейсов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3A5503-4375-0D05-FF96-F55BF04E2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596" y="1955799"/>
            <a:ext cx="4297396" cy="350534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23D4E1-A49A-8687-35C9-DB7C76E65DD6}"/>
              </a:ext>
            </a:extLst>
          </p:cNvPr>
          <p:cNvSpPr txBox="1"/>
          <p:nvPr/>
        </p:nvSpPr>
        <p:spPr>
          <a:xfrm>
            <a:off x="7264400" y="1955799"/>
            <a:ext cx="33057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100% выдача в поиске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Способны формировать привязанность потребителя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Низкие издержки и, как следствие, низкая цена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Единый товарный запас или вообще без ТЗ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Поиск, каталог, </a:t>
            </a:r>
            <a:r>
              <a:rPr lang="ru-RU" b="1" dirty="0">
                <a:solidFill>
                  <a:srgbClr val="FF0000"/>
                </a:solidFill>
              </a:rPr>
              <a:t>бесконечная полка и близость к </a:t>
            </a:r>
            <a:r>
              <a:rPr lang="ru-RU" b="1" dirty="0" err="1">
                <a:solidFill>
                  <a:srgbClr val="FF0000"/>
                </a:solidFill>
              </a:rPr>
              <a:t>интернетпокупателю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</a:rPr>
              <a:t>Способность забрать покупку из розницы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560B07-6420-49D7-9536-B7335B5C7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884" y="77534"/>
            <a:ext cx="644505" cy="5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7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0CB02-7C93-3ABA-83C9-F08B69C6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же маркетплейсы так успешны?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FBA3B1-3B6D-404F-9ED9-6A46A36A8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884" y="77534"/>
            <a:ext cx="644505" cy="558571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443E6FB-E2E6-4336-91B7-652C2F978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99144"/>
            <a:ext cx="7796540" cy="3950799"/>
          </a:xfrm>
        </p:spPr>
        <p:txBody>
          <a:bodyPr/>
          <a:lstStyle/>
          <a:p>
            <a:r>
              <a:rPr lang="ru-RU" dirty="0"/>
              <a:t>Поведение покупателя:</a:t>
            </a:r>
          </a:p>
          <a:p>
            <a:pPr lvl="1"/>
            <a:r>
              <a:rPr lang="ru-RU" dirty="0"/>
              <a:t>Пришел в магазин, выбрал товар и купил на </a:t>
            </a:r>
            <a:r>
              <a:rPr lang="en-US" dirty="0"/>
              <a:t>OZON</a:t>
            </a:r>
            <a:endParaRPr lang="ru-RU" dirty="0"/>
          </a:p>
          <a:p>
            <a:r>
              <a:rPr lang="ru-RU" dirty="0"/>
              <a:t>Честная конкуренция. Или нет?</a:t>
            </a:r>
          </a:p>
          <a:p>
            <a:pPr lvl="1"/>
            <a:r>
              <a:rPr lang="ru-RU" dirty="0"/>
              <a:t>Издержки понесла розница</a:t>
            </a:r>
          </a:p>
          <a:p>
            <a:pPr lvl="1"/>
            <a:r>
              <a:rPr lang="ru-RU" dirty="0"/>
              <a:t>Выручку получил </a:t>
            </a:r>
            <a:r>
              <a:rPr lang="en-US" dirty="0"/>
              <a:t>OZON </a:t>
            </a:r>
            <a:r>
              <a:rPr lang="ru-RU" dirty="0"/>
              <a:t>перенеся издержки на розницу</a:t>
            </a:r>
          </a:p>
          <a:p>
            <a:r>
              <a:rPr lang="ru-RU" dirty="0"/>
              <a:t>У розницы нет шансов, ведь она не может симметрично перенести издержки на маркетплейсы, поэтому она всегда будет проигрывать по цене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17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0CB02-7C93-3ABA-83C9-F08B69C6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la vie </a:t>
            </a:r>
            <a:r>
              <a:rPr lang="ru-RU" dirty="0"/>
              <a:t>(это жизнь)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FBA3B1-3B6D-404F-9ED9-6A46A36A8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884" y="77534"/>
            <a:ext cx="644505" cy="558571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443E6FB-E2E6-4336-91B7-652C2F978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99144"/>
            <a:ext cx="7796540" cy="3950799"/>
          </a:xfrm>
        </p:spPr>
        <p:txBody>
          <a:bodyPr>
            <a:normAutofit/>
          </a:bodyPr>
          <a:lstStyle/>
          <a:p>
            <a:r>
              <a:rPr lang="ru-RU" dirty="0"/>
              <a:t>Мы наблюдаем просто смену канала сбыта. Выручка из розницы перетекает в интернет. </a:t>
            </a:r>
          </a:p>
        </p:txBody>
      </p:sp>
    </p:spTree>
    <p:extLst>
      <p:ext uri="{BB962C8B-B14F-4D97-AF65-F5344CB8AC3E}">
        <p14:creationId xmlns:p14="http://schemas.microsoft.com/office/powerpoint/2010/main" val="2555534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823</TotalTime>
  <Words>492</Words>
  <Application>Microsoft Office PowerPoint</Application>
  <PresentationFormat>Широкоэкранный</PresentationFormat>
  <Paragraphs>77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MS Shell Dlg 2</vt:lpstr>
      <vt:lpstr>Wingdings</vt:lpstr>
      <vt:lpstr>Wingdings 3</vt:lpstr>
      <vt:lpstr>Мэдисон</vt:lpstr>
      <vt:lpstr>Почему маркетплейсы приведут рынок к падению на 30%?</vt:lpstr>
      <vt:lpstr>Маркетплейсы – добро или зло? (для рынка канцтоваров)</vt:lpstr>
      <vt:lpstr>Маркетплейсы – добро или зло? (для рынка канцтоваров)</vt:lpstr>
      <vt:lpstr>В чем сила традиционной розницы?</vt:lpstr>
      <vt:lpstr>В чем слабость традиционной розницы?</vt:lpstr>
      <vt:lpstr>В чем слабость маркетплейсов</vt:lpstr>
      <vt:lpstr>В чем сила маркетплейсов</vt:lpstr>
      <vt:lpstr>Почему же маркетплейсы так успешны?</vt:lpstr>
      <vt:lpstr>Ce la vie (это жизнь) </vt:lpstr>
      <vt:lpstr>Ce la vie (это жизнь) </vt:lpstr>
      <vt:lpstr>Посмотрите на эти картинки </vt:lpstr>
      <vt:lpstr>Традиционная розница намного сильнее воздействует на покупателя</vt:lpstr>
      <vt:lpstr>Из чего состоит покупка?</vt:lpstr>
      <vt:lpstr>Если весь рынок перетечет из розницы в маркетплейсы</vt:lpstr>
      <vt:lpstr>Что же делать? (рациональное поведение)</vt:lpstr>
      <vt:lpstr>Что будет происходить?</vt:lpstr>
      <vt:lpstr>Вопросы?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маркетплэйсы приведут рынок к падению на 30%?</dc:title>
  <dc:creator>user</dc:creator>
  <cp:lastModifiedBy>User</cp:lastModifiedBy>
  <cp:revision>19</cp:revision>
  <dcterms:created xsi:type="dcterms:W3CDTF">2023-05-26T08:46:27Z</dcterms:created>
  <dcterms:modified xsi:type="dcterms:W3CDTF">2023-05-28T18:41:02Z</dcterms:modified>
</cp:coreProperties>
</file>