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57" r:id="rId4"/>
    <p:sldId id="261" r:id="rId5"/>
    <p:sldId id="284" r:id="rId6"/>
    <p:sldId id="258" r:id="rId7"/>
    <p:sldId id="262" r:id="rId8"/>
    <p:sldId id="282" r:id="rId9"/>
    <p:sldId id="263" r:id="rId10"/>
    <p:sldId id="283" r:id="rId11"/>
    <p:sldId id="278" r:id="rId12"/>
    <p:sldId id="260" r:id="rId13"/>
    <p:sldId id="280" r:id="rId14"/>
    <p:sldId id="281" r:id="rId15"/>
    <p:sldId id="264" r:id="rId16"/>
    <p:sldId id="265" r:id="rId17"/>
    <p:sldId id="267" r:id="rId18"/>
    <p:sldId id="286" r:id="rId19"/>
    <p:sldId id="273" r:id="rId20"/>
    <p:sldId id="276" r:id="rId21"/>
    <p:sldId id="28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1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842116"/>
            <a:ext cx="7435936" cy="20809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Arial Narrow"/>
              </a:rPr>
              <a:t>Канцелярский рынок</a:t>
            </a:r>
            <a:br>
              <a:rPr lang="ru-RU" sz="4000" b="1" dirty="0">
                <a:latin typeface="Arial Narrow"/>
              </a:rPr>
            </a:br>
            <a:r>
              <a:rPr sz="4000" b="1" dirty="0">
                <a:latin typeface="Arial Narrow"/>
              </a:rPr>
              <a:t>2025–2026</a:t>
            </a:r>
            <a:r>
              <a:rPr lang="ru-RU" sz="4000" b="1" dirty="0">
                <a:latin typeface="Arial Narrow"/>
              </a:rPr>
              <a:t> </a:t>
            </a:r>
            <a:r>
              <a:rPr sz="4000" b="1" dirty="0">
                <a:latin typeface="Arial Narrow"/>
              </a:rPr>
              <a:t>ЧТО ПРОИСХОДИТ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6360850" cy="45719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Оценка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падения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рынка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в Q1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Опт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производители</a:t>
            </a:r>
            <a:r>
              <a:rPr sz="1700" dirty="0">
                <a:solidFill>
                  <a:srgbClr val="141414"/>
                </a:solidFill>
                <a:latin typeface="Arial"/>
              </a:rPr>
              <a:t>: -20–25%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рублях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Розница</a:t>
            </a:r>
            <a:r>
              <a:rPr sz="1700" dirty="0">
                <a:solidFill>
                  <a:srgbClr val="141414"/>
                </a:solidFill>
                <a:latin typeface="Arial"/>
              </a:rPr>
              <a:t>: -15–20%</a:t>
            </a: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Корпоративный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сегмент</a:t>
            </a:r>
            <a:r>
              <a:rPr sz="1700" dirty="0">
                <a:solidFill>
                  <a:srgbClr val="141414"/>
                </a:solidFill>
                <a:latin typeface="Arial"/>
              </a:rPr>
              <a:t>: -10–15%</a:t>
            </a: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Основной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фактор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слабый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спрос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(погода, МП,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дефляция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, бюджетные деньги вернулись в марте)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Высокие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остатки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по отношению к продажам сильно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ограничивают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новые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закупки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(падение опта, производителей)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208328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7807912" cy="60812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Доля рынка, купленная убытком, перестает иметь смысл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Снижение цен больше не стимулирует рынок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Дефляция не приводит к росту потребления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Спрос остается слабым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Рынок становится неэластичным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Ценовые войны разрушают прибыль всех участников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700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5881456" cy="45719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Потребительский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рынок</a:t>
            </a:r>
            <a:r>
              <a:rPr lang="en-US" sz="3400" b="1" dirty="0">
                <a:solidFill>
                  <a:srgbClr val="141414"/>
                </a:solidFill>
                <a:latin typeface="Arial Narrow"/>
              </a:rPr>
              <a:t> 202</a:t>
            </a:r>
            <a:r>
              <a:rPr lang="ru-RU" sz="3400" b="1" dirty="0">
                <a:solidFill>
                  <a:srgbClr val="141414"/>
                </a:solidFill>
                <a:latin typeface="Arial Narrow"/>
              </a:rPr>
              <a:t>6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0 в рублях, умеренное падение в  штуках (3-4%) по году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Дефляция в 1 квартале – 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	5-15% в рознице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	10-15% в опте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	30% на МП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Апрель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показал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частичное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восстановление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(погода, бюджетные деньги)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Издержки всех продавцов растут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54880" cy="0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Корпоративный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рынок</a:t>
            </a:r>
            <a:r>
              <a:rPr lang="ru-RU" sz="3400" b="1" dirty="0">
                <a:solidFill>
                  <a:srgbClr val="141414"/>
                </a:solidFill>
                <a:latin typeface="Arial Narrow"/>
              </a:rPr>
              <a:t> 2026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Сокращение в рублях на 10% по году</a:t>
            </a:r>
          </a:p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Q1 2026: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двузначное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снижение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выручки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(10-15%)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Апрель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показал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частичное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восстановление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(бюджет)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Государственные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деньги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остаются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ключевым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драйвером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. 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Дефицит бюджета за январь-апрель – рекордный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Издержки всех продавцов растут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217315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6626994" cy="45719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Прибыль, цены и экономика 2026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2025 – существенное сокращение прибыли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Издержки – основной фактор</a:t>
            </a:r>
          </a:p>
          <a:p>
            <a:pPr marL="0" indent="0">
              <a:buNone/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2026 – существенное сокращение прибыли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Продажи не растут, издержки не падают/растут в абсолюте, рынок сокращается</a:t>
            </a:r>
          </a:p>
          <a:p>
            <a:pPr marL="0" indent="0">
              <a:buNone/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2026 – Ормузский резкий =</a:t>
            </a:r>
            <a:r>
              <a:rPr lang="en-US" sz="1700" dirty="0">
                <a:solidFill>
                  <a:srgbClr val="141414"/>
                </a:solidFill>
                <a:latin typeface="Arial"/>
              </a:rPr>
              <a:t>&gt;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рост стоимости нефти и всех производных (практически все товары, но в разной</a:t>
            </a:r>
            <a:r>
              <a:rPr lang="en-US"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степени)</a:t>
            </a:r>
          </a:p>
          <a:p>
            <a:pPr marL="0" indent="0">
              <a:buNone/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Будут повышения (уже начались) практически на все канцелярские товары в размере 5-25%. Как России, так и ЮВА. Отбить повышение себестоимости и улучшить экономику.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52421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6591670" cy="45719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МП: 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E-commerce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стал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системным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фактором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В 2025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году</a:t>
            </a:r>
            <a:r>
              <a:rPr sz="1700" dirty="0">
                <a:solidFill>
                  <a:srgbClr val="141414"/>
                </a:solidFill>
                <a:latin typeface="Arial"/>
              </a:rPr>
              <a:t> e-com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вырос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примерно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40–50%</a:t>
            </a:r>
          </a:p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В 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в штуках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продолжается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, в рублях замедлился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Чем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дороже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товар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тем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выше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доля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онлайн-продаж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Традиционные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канцтовары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с низким чеком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пока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менее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подвержены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онлайну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Но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база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e-commerce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уже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достаточно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велика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для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структурного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давления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6724835" cy="45719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МП: ч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то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происходит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Q1 2026: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дефляция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маркетплейсах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около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-30%</a:t>
            </a:r>
          </a:p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Ozon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сильный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штуках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и рублях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Wildberries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– рост в штуках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близ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ко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к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нулю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по выручке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Суммарный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e-com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штуках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оценивается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55–60%</a:t>
            </a: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Онлайн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b="1" u="sng" dirty="0">
                <a:solidFill>
                  <a:srgbClr val="141414"/>
                </a:solidFill>
                <a:latin typeface="Arial"/>
              </a:rPr>
              <a:t>постепенно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забирает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потребительский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спрос</a:t>
            </a:r>
            <a:r>
              <a:rPr sz="1700" dirty="0">
                <a:solidFill>
                  <a:srgbClr val="141414"/>
                </a:solidFill>
                <a:latin typeface="Arial"/>
              </a:rPr>
              <a:t> у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офлайна</a:t>
            </a: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 err="1">
                <a:solidFill>
                  <a:srgbClr val="141414"/>
                </a:solidFill>
                <a:latin typeface="Arial"/>
              </a:rPr>
              <a:t>Ozon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Wb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 начали активно заходить в B2B-сегмент:</a:t>
            </a: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	Малые компании и ИП активно переходят на маркетплейсы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Ключевой фактор — удобство и цена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Тренд будет усиливаться в ближайшие годы</a:t>
            </a:r>
          </a:p>
          <a:p>
            <a:pPr>
              <a:defRPr sz="2000"/>
            </a:pP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54880" cy="0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Европейские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тенденции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Схожие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процессы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происходят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Европе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:</a:t>
            </a:r>
          </a:p>
          <a:p>
            <a:pPr marL="0" indent="0">
              <a:buNone/>
              <a:defRPr sz="2000"/>
            </a:pP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Доля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онлайн-продаж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там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достигает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35–40%</a:t>
            </a: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Онлайн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продолжает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системно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вытеснять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офлайн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Российский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рынок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движется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том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же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направлении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Разница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более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высокая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скорость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изменений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РФ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19134" cy="93216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E-</a:t>
            </a:r>
            <a:r>
              <a:rPr lang="ru-RU" sz="3600" b="1" dirty="0" err="1"/>
              <a:t>commerce</a:t>
            </a:r>
            <a:r>
              <a:rPr lang="ru-RU" sz="3600" b="1" dirty="0"/>
              <a:t> меняет экономику всей отрасли</a:t>
            </a:r>
            <a:endParaRPr lang="ru-RU"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000"/>
            </a:pP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В системе требуется меньше товара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Оборачиваемость становится выше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Роль посредников сокращается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Цена становится прозрачной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Давление на маржу становится постоянным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1700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59500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6769223" cy="45719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Будущее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классического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опта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>
                <a:solidFill>
                  <a:srgbClr val="141414"/>
                </a:solidFill>
                <a:latin typeface="Arial"/>
              </a:rPr>
              <a:t>Оптовые компании без собственной розницы и e-com находятся под давлением</a:t>
            </a:r>
          </a:p>
          <a:p>
            <a:pPr>
              <a:defRPr sz="2000"/>
            </a:pPr>
            <a:r>
              <a:rPr sz="1700">
                <a:solidFill>
                  <a:srgbClr val="141414"/>
                </a:solidFill>
                <a:latin typeface="Arial"/>
              </a:rPr>
              <a:t>Количество офлайн-магазинов будет сокращаться</a:t>
            </a:r>
          </a:p>
          <a:p>
            <a:pPr>
              <a:defRPr sz="2000"/>
            </a:pPr>
            <a:r>
              <a:rPr sz="1700">
                <a:solidFill>
                  <a:srgbClr val="141414"/>
                </a:solidFill>
                <a:latin typeface="Arial"/>
              </a:rPr>
              <a:t>Выручка классического оптового канала продолжит снижаться</a:t>
            </a:r>
          </a:p>
          <a:p>
            <a:pPr>
              <a:defRPr sz="2000"/>
            </a:pPr>
            <a:r>
              <a:rPr sz="1700">
                <a:solidFill>
                  <a:srgbClr val="141414"/>
                </a:solidFill>
                <a:latin typeface="Arial"/>
              </a:rPr>
              <a:t>Модель работы только через офлайн-опт становится рискованной</a:t>
            </a:r>
          </a:p>
          <a:p>
            <a:pPr>
              <a:defRPr sz="2000"/>
            </a:pPr>
            <a:r>
              <a:rPr sz="1700">
                <a:solidFill>
                  <a:srgbClr val="141414"/>
                </a:solidFill>
                <a:latin typeface="Arial"/>
              </a:rPr>
              <a:t>Необходима диверсификация каналов продаж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842116"/>
            <a:ext cx="7435936" cy="20809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Arial Narrow"/>
              </a:rPr>
              <a:t>Содержание</a:t>
            </a:r>
            <a:endParaRPr sz="4000" b="1" dirty="0">
              <a:latin typeface="Arial Narrow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3429" y="2533983"/>
            <a:ext cx="6400800" cy="1752600"/>
          </a:xfrm>
        </p:spPr>
        <p:txBody>
          <a:bodyPr/>
          <a:lstStyle/>
          <a:p>
            <a:r>
              <a:rPr sz="1700" dirty="0" err="1">
                <a:solidFill>
                  <a:srgbClr val="141414"/>
                </a:solidFill>
                <a:latin typeface="Arial"/>
              </a:rPr>
              <a:t>Потребительский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корпоративный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сегменты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2025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r>
              <a:rPr sz="1700" dirty="0" err="1">
                <a:solidFill>
                  <a:srgbClr val="141414"/>
                </a:solidFill>
                <a:latin typeface="Arial"/>
              </a:rPr>
              <a:t>Структурные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изменения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рынка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2025-26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r>
              <a:rPr sz="1700" dirty="0" err="1">
                <a:solidFill>
                  <a:srgbClr val="141414"/>
                </a:solidFill>
                <a:latin typeface="Arial"/>
              </a:rPr>
              <a:t>Давление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прибыль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e-commerce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67855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7497192" cy="45719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Риски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для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производителей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в 2026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году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sz="1700" b="1" dirty="0" err="1">
                <a:solidFill>
                  <a:srgbClr val="141414"/>
                </a:solidFill>
                <a:latin typeface="Arial"/>
              </a:rPr>
              <a:t>Снижение</a:t>
            </a:r>
            <a:r>
              <a:rPr sz="1700" b="1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b="1" dirty="0" err="1">
                <a:solidFill>
                  <a:srgbClr val="141414"/>
                </a:solidFill>
                <a:latin typeface="Arial"/>
              </a:rPr>
              <a:t>продаж</a:t>
            </a:r>
            <a:r>
              <a:rPr sz="1700" b="1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b="1" dirty="0" err="1">
                <a:solidFill>
                  <a:srgbClr val="141414"/>
                </a:solidFill>
                <a:latin typeface="Arial"/>
              </a:rPr>
              <a:t>производителей</a:t>
            </a:r>
            <a:r>
              <a:rPr sz="1700" b="1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b="1" dirty="0" err="1">
                <a:solidFill>
                  <a:srgbClr val="141414"/>
                </a:solidFill>
                <a:latin typeface="Arial"/>
              </a:rPr>
              <a:t>оценивается</a:t>
            </a:r>
            <a:r>
              <a:rPr sz="1700" b="1" dirty="0">
                <a:solidFill>
                  <a:srgbClr val="141414"/>
                </a:solidFill>
                <a:latin typeface="Arial"/>
              </a:rPr>
              <a:t> в 20–25%</a:t>
            </a:r>
            <a:r>
              <a:rPr lang="ru-RU" sz="1700" b="1" dirty="0">
                <a:solidFill>
                  <a:srgbClr val="141414"/>
                </a:solidFill>
                <a:latin typeface="Arial"/>
              </a:rPr>
              <a:t> (штуки)</a:t>
            </a:r>
            <a:endParaRPr sz="1700" b="1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Основной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фактор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избыточные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остатки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системе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Высокая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ставка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низкий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курс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доллара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усиливают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давление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Производства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входят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период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структурной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оптимизации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. Эффективность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становится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ключевым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фактором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выживания</a:t>
            </a: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Практически все производители активно выходят на маркетплейсы. E-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commerce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компенсирует выпадающие продажи 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офлайна</a:t>
            </a: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Конкуренция между производителями будет усиливаться, рынок сокращается.</a:t>
            </a:r>
          </a:p>
          <a:p>
            <a:pPr>
              <a:defRPr sz="2000"/>
            </a:pP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7807912" cy="60812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Рынок больше не про объем — рынок про выживание экономики</a:t>
            </a:r>
            <a:b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000"/>
            </a:pP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Часть компаний уже экономически мертвы. Они живут за счет старой модели. Многие не переживут 2-3 года.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Масштаб без прибыли больше не работает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Убыточные модели будут исчезать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Слабые игроки начнут быстро терять ликвидность</a:t>
            </a: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Консолидация рынка ускорится в 2026–2027</a:t>
            </a:r>
            <a:endParaRPr sz="1700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567464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6014621" cy="45719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Выживут эффективные.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Рынок входит в самый сложный период за последние 15 лет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Продажи больше не компенсируют слабую экономику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Главная задача бизнеса — прибыль, а не оборот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Цены будут расти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Слабые модели начнут быстро исчезать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2026–2027 — период жесткой консолидации рынка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1700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529526" cy="256032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Ключевые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выводы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2025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года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Рынок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рублях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слабый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lang="en-US" sz="1700" dirty="0">
                <a:solidFill>
                  <a:srgbClr val="141414"/>
                </a:solidFill>
                <a:latin typeface="Arial"/>
              </a:rPr>
              <a:t> (+5%) 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за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счет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инфляции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Рынок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штуках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снижение</a:t>
            </a:r>
            <a:r>
              <a:rPr lang="en-US"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на</a:t>
            </a:r>
            <a:r>
              <a:rPr lang="en-US" sz="1700" dirty="0">
                <a:solidFill>
                  <a:srgbClr val="141414"/>
                </a:solidFill>
                <a:latin typeface="Arial"/>
              </a:rPr>
              <a:t> 2-3%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1-я половина 2025 – рост на 10-15% за счет инфляции и 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гос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поддержки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2-я половина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2025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– падение на 5-7% за счет снижения цен и сокращения 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гос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поддержки. Офлайн упал больше за счет ценового давления МП (СПП)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Запасы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системе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остались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высоком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уровне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– не успели перестроиться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Давление со стороны маркетплейсов усиливается (СПП)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Расходы растут быстрее маржи</a:t>
            </a:r>
          </a:p>
          <a:p>
            <a:pPr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>
              <a:buNone/>
              <a:defRPr sz="2000"/>
            </a:pPr>
            <a:r>
              <a:rPr lang="ru-RU" sz="1700" b="1" dirty="0">
                <a:solidFill>
                  <a:srgbClr val="141414"/>
                </a:solidFill>
                <a:latin typeface="Arial"/>
              </a:rPr>
              <a:t>Прибыль большинства/рынка игроков упала на 30–50%.</a:t>
            </a:r>
          </a:p>
          <a:p>
            <a:pPr>
              <a:defRPr sz="2000"/>
            </a:pP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7213107" cy="45719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Прибыль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рынка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под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сильным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давлением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расходов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опережает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выручки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Основные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факторы</a:t>
            </a:r>
            <a:r>
              <a:rPr sz="1700" dirty="0">
                <a:solidFill>
                  <a:srgbClr val="141414"/>
                </a:solidFill>
                <a:latin typeface="Arial"/>
              </a:rPr>
              <a:t>: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персонал</a:t>
            </a:r>
            <a:r>
              <a:rPr sz="1700" dirty="0">
                <a:solidFill>
                  <a:srgbClr val="141414"/>
                </a:solidFill>
                <a:latin typeface="Arial"/>
              </a:rPr>
              <a:t>,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логистика</a:t>
            </a:r>
            <a:r>
              <a:rPr sz="1700" dirty="0">
                <a:solidFill>
                  <a:srgbClr val="141414"/>
                </a:solidFill>
                <a:latin typeface="Arial"/>
              </a:rPr>
              <a:t>,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складская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обработка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При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дефляции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стоимость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обработки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единицы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товара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растет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процентах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будет еще жестче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2025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года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за счет падения выручки и наценки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8464859" cy="45719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Экономика рынка больше не сходится</a:t>
            </a:r>
            <a:endParaRPr sz="3400" b="1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Продажи не растут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Издержки растут двузначно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Дефляция разрушает маржу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Старая модель низкой цены перестает работать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Повышение цен становится необходимостью, а не выбором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В 2026–2027 рынок будет пытаться восстановить экономику через рост цен.</a:t>
            </a:r>
            <a:endParaRPr sz="1700" dirty="0">
              <a:solidFill>
                <a:srgbClr val="14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65378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54880" cy="0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Фактор цен</a:t>
            </a:r>
            <a:r>
              <a:rPr lang="en-US" sz="3400" b="1" dirty="0">
                <a:solidFill>
                  <a:srgbClr val="141414"/>
                </a:solidFill>
                <a:latin typeface="Arial Narrow"/>
              </a:rPr>
              <a:t> 2025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Ценовые качели:</a:t>
            </a: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Ноябрь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2024 —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февраль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2025: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резкий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рост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цен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из-за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валюты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ставки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Во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второй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половине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2025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началось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снижение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цен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>
                <a:solidFill>
                  <a:srgbClr val="141414"/>
                </a:solidFill>
                <a:latin typeface="Arial"/>
              </a:rPr>
              <a:t>Q1 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рынок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вошел</a:t>
            </a:r>
            <a:r>
              <a:rPr sz="1700" dirty="0">
                <a:solidFill>
                  <a:srgbClr val="141414"/>
                </a:solidFill>
                <a:latin typeface="Arial"/>
              </a:rPr>
              <a:t> в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фазу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дефляции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: о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ценка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дефляции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в 1 квартале в опте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о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коло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-12%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</a:t>
            </a:r>
            <a:r>
              <a:rPr sz="1700" dirty="0">
                <a:solidFill>
                  <a:srgbClr val="141414"/>
                </a:solidFill>
                <a:latin typeface="Arial"/>
              </a:rPr>
              <a:t> к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году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Падение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цен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усилило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давление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маржу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(старые остатки продаем дешевле)</a:t>
            </a:r>
          </a:p>
          <a:p>
            <a:pPr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>
              <a:buNone/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При этом: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МП сильно снизили цены (СПП), 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государство повысило налоги для ИП (=рост цен в магазинах), 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Курс ниже прошлого года (давление для производителей и импортеров)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7692501" cy="45719"/>
          </a:xfrm>
        </p:spPr>
        <p:txBody>
          <a:bodyPr>
            <a:normAutofit fontScale="90000"/>
          </a:bodyPr>
          <a:lstStyle/>
          <a:p>
            <a:r>
              <a:rPr sz="3400" b="1" dirty="0" err="1">
                <a:solidFill>
                  <a:srgbClr val="141414"/>
                </a:solidFill>
                <a:latin typeface="Arial Narrow"/>
              </a:rPr>
              <a:t>Остатки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и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давление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на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цепочку</a:t>
            </a:r>
            <a:r>
              <a:rPr sz="3400" b="1" dirty="0">
                <a:solidFill>
                  <a:srgbClr val="141414"/>
                </a:solidFill>
                <a:latin typeface="Arial Narrow"/>
              </a:rPr>
              <a:t> </a:t>
            </a:r>
            <a:r>
              <a:rPr sz="3400" b="1" dirty="0" err="1">
                <a:solidFill>
                  <a:srgbClr val="141414"/>
                </a:solidFill>
                <a:latin typeface="Arial Narrow"/>
              </a:rPr>
              <a:t>поставок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Запасы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конец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2025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сопоставимы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или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выше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2024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года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Продажи</a:t>
            </a:r>
            <a:r>
              <a:rPr sz="1700" dirty="0">
                <a:solidFill>
                  <a:srgbClr val="141414"/>
                </a:solidFill>
                <a:latin typeface="Arial"/>
              </a:rPr>
              <a:t> Q4 2025 и Q1 2026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соответствуют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уровню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запасов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Избыточный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товар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присутствует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на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всех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уровнях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цепочки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Это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приводит</a:t>
            </a:r>
            <a:r>
              <a:rPr sz="1700" dirty="0">
                <a:solidFill>
                  <a:srgbClr val="141414"/>
                </a:solidFill>
                <a:latin typeface="Arial"/>
              </a:rPr>
              <a:t> к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ценовому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давлению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(но спрос не эластичен, продажи не растут)</a:t>
            </a:r>
            <a:endParaRPr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sz="1700" dirty="0" err="1">
                <a:solidFill>
                  <a:srgbClr val="141414"/>
                </a:solidFill>
                <a:latin typeface="Arial"/>
              </a:rPr>
              <a:t>Наиболее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уязвимы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дистрибьюторы</a:t>
            </a:r>
            <a:r>
              <a:rPr sz="1700" dirty="0">
                <a:solidFill>
                  <a:srgbClr val="141414"/>
                </a:solidFill>
                <a:latin typeface="Arial"/>
              </a:rPr>
              <a:t> и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оптовое</a:t>
            </a:r>
            <a:r>
              <a:rPr sz="1700" dirty="0">
                <a:solidFill>
                  <a:srgbClr val="141414"/>
                </a:solidFill>
                <a:latin typeface="Arial"/>
              </a:rPr>
              <a:t> </a:t>
            </a:r>
            <a:r>
              <a:rPr sz="1700" dirty="0" err="1">
                <a:solidFill>
                  <a:srgbClr val="141414"/>
                </a:solidFill>
                <a:latin typeface="Arial"/>
              </a:rPr>
              <a:t>звено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(низкая наценка и существенное сокращение продаж)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7692501" cy="45719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solidFill>
                  <a:srgbClr val="141414"/>
                </a:solidFill>
                <a:latin typeface="Arial Narrow"/>
              </a:rPr>
              <a:t>Сжимающийся офлайн и последствия</a:t>
            </a:r>
            <a:endParaRPr sz="3400" b="1" dirty="0">
              <a:solidFill>
                <a:srgbClr val="141414"/>
              </a:solidFill>
              <a:latin typeface="Arial Narro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Рынок </a:t>
            </a:r>
            <a:r>
              <a:rPr lang="ru-RU" sz="1700" dirty="0" err="1">
                <a:solidFill>
                  <a:srgbClr val="141414"/>
                </a:solidFill>
                <a:latin typeface="Arial"/>
              </a:rPr>
              <a:t>офлайна</a:t>
            </a:r>
            <a:r>
              <a:rPr lang="ru-RU" sz="1700" dirty="0">
                <a:solidFill>
                  <a:srgbClr val="141414"/>
                </a:solidFill>
                <a:latin typeface="Arial"/>
              </a:rPr>
              <a:t> становится меньше каждый год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Рынок не будет расти </a:t>
            </a:r>
            <a:r>
              <a:rPr lang="ru-RU" sz="1700" strike="dblStrike" dirty="0">
                <a:solidFill>
                  <a:srgbClr val="141414"/>
                </a:solidFill>
                <a:latin typeface="Arial"/>
              </a:rPr>
              <a:t>никогда</a:t>
            </a: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Потребность товара в системе при не растущем рынке и переходе на МП становится меньше</a:t>
            </a:r>
          </a:p>
          <a:p>
            <a:pPr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 marL="0" indent="0" algn="ctr">
              <a:buNone/>
              <a:defRPr sz="2000"/>
            </a:pPr>
            <a:r>
              <a:rPr lang="ru-RU" sz="2500" b="1" dirty="0">
                <a:solidFill>
                  <a:srgbClr val="141414"/>
                </a:solidFill>
                <a:latin typeface="Arial"/>
              </a:rPr>
              <a:t>=</a:t>
            </a:r>
            <a:r>
              <a:rPr lang="en-US" sz="2500" b="1" dirty="0">
                <a:solidFill>
                  <a:srgbClr val="141414"/>
                </a:solidFill>
                <a:latin typeface="Arial"/>
              </a:rPr>
              <a:t>&gt;</a:t>
            </a:r>
            <a:endParaRPr lang="ru-RU" sz="2500" b="1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endParaRPr lang="ru-RU" sz="1700" dirty="0">
              <a:solidFill>
                <a:srgbClr val="141414"/>
              </a:solidFill>
              <a:latin typeface="Arial"/>
            </a:endParaRPr>
          </a:p>
          <a:p>
            <a:pPr>
              <a:defRPr sz="2000"/>
            </a:pPr>
            <a:r>
              <a:rPr lang="ru-RU" sz="1700" dirty="0">
                <a:solidFill>
                  <a:srgbClr val="141414"/>
                </a:solidFill>
                <a:latin typeface="Arial"/>
              </a:rPr>
              <a:t>Компании со слабой экономикой в каждом сегменте (производители, опт, розница) будут закрываться/объединяться. Примеры в топ 100 уже есть  </a:t>
            </a:r>
            <a:endParaRPr sz="1700" dirty="0">
              <a:solidFill>
                <a:srgbClr val="141414"/>
              </a:solidFill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481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5" y="2090690"/>
            <a:ext cx="6360850" cy="45719"/>
          </a:xfrm>
        </p:spPr>
        <p:txBody>
          <a:bodyPr>
            <a:normAutofit fontScale="90000"/>
          </a:bodyPr>
          <a:lstStyle/>
          <a:p>
            <a:br>
              <a:rPr lang="ru-RU" sz="3400" b="1" dirty="0">
                <a:solidFill>
                  <a:srgbClr val="141414"/>
                </a:solidFill>
                <a:latin typeface="Arial Narrow"/>
              </a:rPr>
            </a:br>
            <a:r>
              <a:rPr b="1" dirty="0">
                <a:solidFill>
                  <a:srgbClr val="141414"/>
                </a:solidFill>
                <a:latin typeface="Arial Narrow"/>
              </a:rPr>
              <a:t>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6126480"/>
            <a:ext cx="7589520" cy="18288"/>
          </a:xfrm>
          <a:prstGeom prst="rect">
            <a:avLst/>
          </a:prstGeom>
          <a:solidFill>
            <a:srgbClr val="D2D2D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1085</Words>
  <Application>Microsoft Office PowerPoint</Application>
  <PresentationFormat>Экран (4:3)</PresentationFormat>
  <Paragraphs>147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Arial Narrow</vt:lpstr>
      <vt:lpstr>Calibri</vt:lpstr>
      <vt:lpstr>Office Theme</vt:lpstr>
      <vt:lpstr>Канцелярский рынок 2025–2026 ЧТО ПРОИСХОДИТ</vt:lpstr>
      <vt:lpstr>Содержание</vt:lpstr>
      <vt:lpstr>Ключевые выводы 2025 года</vt:lpstr>
      <vt:lpstr>Прибыль рынка под сильным давлением</vt:lpstr>
      <vt:lpstr>Экономика рынка больше не сходится</vt:lpstr>
      <vt:lpstr>Фактор цен 2025</vt:lpstr>
      <vt:lpstr>Остатки и давление на цепочку поставок</vt:lpstr>
      <vt:lpstr>Сжимающийся офлайн и последствия</vt:lpstr>
      <vt:lpstr> 2026</vt:lpstr>
      <vt:lpstr>Оценка падения рынка в Q1 2026</vt:lpstr>
      <vt:lpstr>Доля рынка, купленная убытком, перестает иметь смысл</vt:lpstr>
      <vt:lpstr>Потребительский рынок 2026</vt:lpstr>
      <vt:lpstr>Корпоративный рынок 2026</vt:lpstr>
      <vt:lpstr>Прибыль, цены и экономика 2026</vt:lpstr>
      <vt:lpstr>МП: E-commerce стал системным фактором</vt:lpstr>
      <vt:lpstr>МП: что происходит</vt:lpstr>
      <vt:lpstr>Европейские тенденции</vt:lpstr>
      <vt:lpstr>E-commerce меняет экономику всей отрасли</vt:lpstr>
      <vt:lpstr>Будущее классического опта</vt:lpstr>
      <vt:lpstr>Риски для производителей в 2026 году</vt:lpstr>
      <vt:lpstr>Рынок больше не про объем — рынок про выживание экономики </vt:lpstr>
      <vt:lpstr>Выживут эффективные.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Канцелярский рынок 2025–2026 ЧТО ПРОИСХОДИТ</dc:title>
  <dc:subject/>
  <dc:creator>Томилин Руслан</dc:creator>
  <cp:keywords/>
  <dc:description>generated using python-pptx</dc:description>
  <cp:lastModifiedBy>Томилин Руслан</cp:lastModifiedBy>
  <cp:revision>18</cp:revision>
  <dcterms:created xsi:type="dcterms:W3CDTF">2013-01-27T09:14:16Z</dcterms:created>
  <dcterms:modified xsi:type="dcterms:W3CDTF">2026-05-11T06:56:47Z</dcterms:modified>
  <cp:category/>
</cp:coreProperties>
</file>