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8"/>
  </p:notesMasterIdLst>
  <p:sldIdLst>
    <p:sldId id="256" r:id="rId2"/>
    <p:sldId id="326" r:id="rId3"/>
    <p:sldId id="327" r:id="rId4"/>
    <p:sldId id="271" r:id="rId5"/>
    <p:sldId id="335" r:id="rId6"/>
    <p:sldId id="340" r:id="rId7"/>
    <p:sldId id="341" r:id="rId8"/>
    <p:sldId id="336" r:id="rId9"/>
    <p:sldId id="261" r:id="rId10"/>
    <p:sldId id="328" r:id="rId11"/>
    <p:sldId id="337" r:id="rId12"/>
    <p:sldId id="339" r:id="rId13"/>
    <p:sldId id="338" r:id="rId14"/>
    <p:sldId id="267" r:id="rId15"/>
    <p:sldId id="329" r:id="rId16"/>
    <p:sldId id="26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-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F8E5B-CBF9-40DF-A3AD-C129F3311D65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99B2B-B0F8-4CC6-9AFD-6A8787766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39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B01109-59DF-E729-DEAE-25BD01693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490695-9AFB-DB48-6C62-10608ABF1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7A736-DFF9-403F-25F0-A9111EC5D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EB34-09E9-40AB-931A-C3BDA48E2FAC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08A7D8-F9F0-BF80-3C4F-D17B17B41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D41B7A-D5C1-056F-1AE3-848AE75FD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5B75-C650-41C0-AE81-F8CE77ED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741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AA4861-6A92-D3C7-EF58-2AA619258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2DC2FE-1D00-E450-0F32-7134BF714A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E6AD2A-3B43-EF4D-AAE0-7E37490A9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EB34-09E9-40AB-931A-C3BDA48E2FAC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2FF506-A838-1ADA-E4B0-25F1253EF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778CE5-4E35-DBFD-4021-64C4554C5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5B75-C650-41C0-AE81-F8CE77ED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428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C707B25-EFF4-A2AE-5E56-C38EF4DDB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116EA2-FBA1-A3C2-9152-69387475BD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E54FAA-7206-201D-6FAA-A2D512AFF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EB34-09E9-40AB-931A-C3BDA48E2FAC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EACB5-38BE-9F2C-4E23-0EA231DA9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6BD0B4-7F57-023A-A39A-07E162795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5B75-C650-41C0-AE81-F8CE77ED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782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8FDB84-A6D0-CD7F-5D4F-30450C838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AEE466-0FC7-870B-13F4-E97BAD4E2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157913-C761-337B-4B0A-53509FAC7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EB34-09E9-40AB-931A-C3BDA48E2FAC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233020-4E5C-DCCA-1E97-840CCA382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6F8C20-C567-16E3-B74B-F817D7C08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5B75-C650-41C0-AE81-F8CE77ED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51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1787D-CF1E-7579-1586-D13703888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3DD778-8B23-AE47-53CC-9D4E227DA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136473-A265-8B36-DF80-01FE028E8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EB34-09E9-40AB-931A-C3BDA48E2FAC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43210-0B59-FFC2-DA6A-6A6EA0E7C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1A0F48-510F-6F1D-F8A6-EEA280176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5B75-C650-41C0-AE81-F8CE77ED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451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08F7AA-87C5-AF33-9497-2C565005C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BCB9BC-5533-C512-0DFC-6EAF0423DC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135FE7-BED3-D4C4-E89D-4FBACB115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4FD892-1874-8A3A-7D74-98142D7BA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EB34-09E9-40AB-931A-C3BDA48E2FAC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4E6D25-453D-AD9B-1A42-F8D046D53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3F61FC-2805-E308-346B-C6A03ACE2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5B75-C650-41C0-AE81-F8CE77ED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7263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5FDEF-7581-289A-7667-169AF692E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B70E09-6A8B-6DAF-7C30-9282E5E86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943BDF-119C-8123-5C89-2A6A7D6C4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2B36FDB-B466-D121-DDBF-6DB5AA6206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247B4D-E0BE-859E-92A1-489BFD9E9C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6D9EBCE-FC94-E87A-1DBD-7B5B13634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EB34-09E9-40AB-931A-C3BDA48E2FAC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B4A6E4-D9D5-EE40-27AE-5BC2E30FB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DDB0B05-398B-40A0-8313-9264FF8D8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5B75-C650-41C0-AE81-F8CE77ED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5808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D810A-E1CD-8D80-68E2-4A9DA46F1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26264C4-35AA-D62E-53AC-E5D11D98D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EB34-09E9-40AB-931A-C3BDA48E2FAC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603423E-EE18-019B-9F6B-67ECFDE43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A7D99C-DD88-BA3D-DED3-E534A19B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5B75-C650-41C0-AE81-F8CE77ED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998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66437F-41D9-2DE6-FA0D-C384D2A50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EB34-09E9-40AB-931A-C3BDA48E2FAC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DA3D24E-D921-A008-5176-84DC667C0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42DF15-5618-0C3C-3E7F-DA30C5CF0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5B75-C650-41C0-AE81-F8CE77ED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93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F54E9C-55E1-8233-9A25-FBA70C151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FE4DCF-F5E9-E30A-DE4F-A25A64F3C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52DA0A-9F3D-9F9C-C051-383879C17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4265BF-D5A0-9EE8-7893-391EE5A54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EB34-09E9-40AB-931A-C3BDA48E2FAC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9509EB-F413-CC16-1C7E-055FA2C4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F19ADC-3958-D40D-7440-2F4F0D933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5B75-C650-41C0-AE81-F8CE77ED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2598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CBA78-11CB-2B47-AFFA-3CBF3C5B6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656D634-CDB8-F4EE-AD17-A49545E33C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14B860-EB1E-4285-7989-30BD91A52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DFCE74-09C3-A2C2-21EE-D727507D0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EB34-09E9-40AB-931A-C3BDA48E2FAC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88661E-050D-7C17-BEEE-BD5407448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038F55-EA04-231B-43ED-939D8B7E0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5B75-C650-41C0-AE81-F8CE77ED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421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A75B5-B29B-7CED-25E8-1215A8452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BF9675-DACB-E027-08B0-3AE6746E8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15F021-DAE4-208B-66AB-FC0F8CDF5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FEB34-09E9-40AB-931A-C3BDA48E2FAC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147522-F792-E2A2-5BAB-ECD626DE4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689479-1F48-B26A-9960-97513EBFE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F5B75-C650-41C0-AE81-F8CE77ED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41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F9AF54-DE83-E78E-F48D-B762EFB0D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81404"/>
            <a:ext cx="8837186" cy="589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83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F37194-6717-7609-D5C7-6A95B9384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695D4-3060-53EE-E08D-AA1990208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256"/>
            <a:ext cx="10515600" cy="858417"/>
          </a:xfrm>
        </p:spPr>
        <p:txBody>
          <a:bodyPr>
            <a:normAutofit fontScale="90000"/>
          </a:bodyPr>
          <a:lstStyle/>
          <a:p>
            <a:r>
              <a:rPr lang="ru-RU" dirty="0"/>
              <a:t>Динамика роста ЗП продавцов, график 2/2</a:t>
            </a:r>
            <a:br>
              <a:rPr lang="ru-RU" dirty="0"/>
            </a:br>
            <a:r>
              <a:rPr lang="ru-RU" dirty="0"/>
              <a:t>                                        2026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B11D12-DBC4-7108-C414-E62EEF53F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6"/>
          <a:stretch>
            <a:fillRect/>
          </a:stretch>
        </p:blipFill>
        <p:spPr>
          <a:xfrm>
            <a:off x="4365523" y="1180384"/>
            <a:ext cx="3202531" cy="567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83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3AABC5-9D54-840B-FE3C-2AA197E6D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D86A47-4B14-203D-FB6C-856FFB4B1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256"/>
            <a:ext cx="10515600" cy="85841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Результаты опроса по закладке</a:t>
            </a:r>
            <a:br>
              <a:rPr lang="ru-RU" dirty="0"/>
            </a:br>
            <a:r>
              <a:rPr lang="ru-RU" dirty="0"/>
              <a:t>2024                              2025                             2026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C87557-55BC-3AF4-ACD8-1C64DA179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9673"/>
            <a:ext cx="3770482" cy="42595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9F1A594-7BDE-4EB5-40E7-33BC5E5F1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635" y="1119672"/>
            <a:ext cx="3818410" cy="425952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49ED676-FE0B-3F18-9CAE-0D280524CA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199" y="1119672"/>
            <a:ext cx="3650511" cy="42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04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626938-61E6-DC63-06D0-8F2956B81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B8DC22-86C8-6086-CE4C-7B6D3F7BC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12724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dirty="0"/>
              <a:t>Проекты Канцелярского Дела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8851D1-2E04-495A-A31C-1B2D71466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rot="3918958">
            <a:off x="12483456" y="6146899"/>
            <a:ext cx="239486" cy="10127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50D16D93-E0B4-9C19-3B90-95E8574367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657" y="868418"/>
            <a:ext cx="9511993" cy="598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50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28F23C-9488-7BA5-EA65-A263BCE08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BC4FE1-7F26-DAC6-2291-12EB7D4D6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12724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dirty="0"/>
              <a:t>Проекты Канцелярского Дела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D00E5FC-EDB2-243A-D4F9-3A69E048F5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57" y="801833"/>
            <a:ext cx="9617735" cy="6056166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B97E303A-C3EB-6DFE-F728-5898B9913E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rot="3918958">
            <a:off x="12483456" y="6146899"/>
            <a:ext cx="239486" cy="10127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375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187791-1194-D608-3960-583EBB34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Присоединяйтесь к чату Союз Канцелярских Розничных Предприятий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BE4897-CCA1-A2E6-D32C-779F6DCBE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573" y="1690688"/>
            <a:ext cx="4896028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87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E46693-68E8-E709-CA97-0B451C11B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47626-A594-7633-49DF-466323DC4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Присоединяйтесь к чату Союз Канцелярских Розничных Предприятий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930B146-3AB3-618B-79F7-A7DE0C1A1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509" y="1690688"/>
            <a:ext cx="5144115" cy="498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75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48110A-D7EF-5A96-39BD-30AA4F2D0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49035"/>
          </a:xfrm>
        </p:spPr>
        <p:txBody>
          <a:bodyPr>
            <a:normAutofit/>
          </a:bodyPr>
          <a:lstStyle/>
          <a:p>
            <a:r>
              <a:rPr lang="ru-RU" dirty="0"/>
              <a:t> «Если ты хочешь продавать больше ручек, перестань продавать стержни». Евгений Михайлович Кожевников, розничная сеть Акварель, г. Новокузнецк.</a:t>
            </a:r>
          </a:p>
        </p:txBody>
      </p:sp>
    </p:spTree>
    <p:extLst>
      <p:ext uri="{BB962C8B-B14F-4D97-AF65-F5344CB8AC3E}">
        <p14:creationId xmlns:p14="http://schemas.microsoft.com/office/powerpoint/2010/main" val="2847275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88C38D-6497-1CAF-F55C-6A98CC481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D1C7B8-6DB3-FCA1-B0E5-6A5FDA713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12724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dirty="0"/>
              <a:t>Итоги  2025 года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244F7D-4F58-A568-BB67-08573EAB0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81728"/>
            <a:ext cx="5181600" cy="59762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0" i="0" u="sng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По выручке</a:t>
            </a:r>
            <a:br>
              <a:rPr lang="ru-RU" u="sng" dirty="0">
                <a:solidFill>
                  <a:srgbClr val="000000"/>
                </a:solidFill>
                <a:latin typeface="Roboto" panose="02000000000000000000" pitchFamily="2" charset="0"/>
              </a:rPr>
            </a:br>
            <a:r>
              <a:rPr lang="ru-RU" dirty="0"/>
              <a:t>В плюсе 32,5 % </a:t>
            </a:r>
            <a:br>
              <a:rPr lang="ru-RU" dirty="0"/>
            </a:br>
            <a:r>
              <a:rPr lang="ru-RU" dirty="0"/>
              <a:t>+ от 15 до 20 %    3,5% </a:t>
            </a:r>
            <a:br>
              <a:rPr lang="ru-RU" dirty="0"/>
            </a:br>
            <a:r>
              <a:rPr lang="ru-RU" dirty="0"/>
              <a:t>+ от 10 до 15%     1,5% </a:t>
            </a:r>
            <a:br>
              <a:rPr lang="ru-RU" dirty="0"/>
            </a:br>
            <a:r>
              <a:rPr lang="ru-RU" dirty="0"/>
              <a:t>+ от 5 до 10%       11%</a:t>
            </a:r>
            <a:br>
              <a:rPr lang="ru-RU" dirty="0"/>
            </a:br>
            <a:r>
              <a:rPr lang="ru-RU" dirty="0"/>
              <a:t>+ от 0 до 5%         16,5%</a:t>
            </a:r>
          </a:p>
          <a:p>
            <a:pPr marL="0" indent="0">
              <a:buNone/>
            </a:pPr>
            <a:br>
              <a:rPr lang="ru-RU" dirty="0"/>
            </a:br>
            <a:r>
              <a:rPr lang="ru-RU" dirty="0"/>
              <a:t>В минусе 67,5% ﻿﻿</a:t>
            </a:r>
            <a:br>
              <a:rPr lang="ru-RU" dirty="0"/>
            </a:br>
            <a:r>
              <a:rPr lang="ru-RU" dirty="0"/>
              <a:t>- от 0 до 5%          24% </a:t>
            </a:r>
            <a:br>
              <a:rPr lang="ru-RU" dirty="0"/>
            </a:br>
            <a:r>
              <a:rPr lang="ru-RU" dirty="0"/>
              <a:t>﻿﻿- от 5 до 10%        16,5% </a:t>
            </a:r>
            <a:br>
              <a:rPr lang="ru-RU" dirty="0"/>
            </a:br>
            <a:r>
              <a:rPr lang="ru-RU" dirty="0"/>
              <a:t>- от 10 до 15%      22% </a:t>
            </a:r>
            <a:br>
              <a:rPr lang="ru-RU" dirty="0"/>
            </a:br>
            <a:r>
              <a:rPr lang="ru-RU" dirty="0"/>
              <a:t>- ﻿﻿от 15 до 20%      3,5% </a:t>
            </a:r>
            <a:br>
              <a:rPr lang="ru-RU" dirty="0"/>
            </a:br>
            <a:r>
              <a:rPr lang="ru-RU" dirty="0"/>
              <a:t>- от 20 до 25%      1,5% </a:t>
            </a:r>
            <a:br>
              <a:rPr lang="ru-RU" dirty="0"/>
            </a:br>
            <a:r>
              <a:rPr lang="ru-RU" dirty="0"/>
              <a:t>- от 25 до 30%      0% </a:t>
            </a:r>
            <a:br>
              <a:rPr lang="ru-RU" dirty="0"/>
            </a:br>
            <a:r>
              <a:rPr lang="ru-RU" dirty="0"/>
              <a:t>- более 30%          0% </a:t>
            </a:r>
            <a:endParaRPr lang="ru-RU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9B56B0-5E7C-A2DF-0880-4D8A9BE0B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901394"/>
            <a:ext cx="5181600" cy="58452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0" i="0" u="sng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По кол-ву чеков</a:t>
            </a:r>
          </a:p>
          <a:p>
            <a:pPr marL="0" indent="0">
              <a:buNone/>
            </a:pPr>
            <a:r>
              <a:rPr lang="ru-RU" dirty="0"/>
              <a:t>В плюсе 12,5% </a:t>
            </a:r>
            <a:br>
              <a:rPr lang="ru-RU" dirty="0"/>
            </a:br>
            <a:r>
              <a:rPr lang="ru-RU" dirty="0"/>
              <a:t>+ от 15 до 20%   0% </a:t>
            </a:r>
            <a:br>
              <a:rPr lang="ru-RU" dirty="0"/>
            </a:br>
            <a:r>
              <a:rPr lang="ru-RU" dirty="0"/>
              <a:t>+ от 10 до 15%   0% </a:t>
            </a:r>
            <a:br>
              <a:rPr lang="ru-RU" dirty="0"/>
            </a:br>
            <a:r>
              <a:rPr lang="ru-RU" dirty="0"/>
              <a:t>+ от 5 до 10%     2% </a:t>
            </a:r>
            <a:br>
              <a:rPr lang="ru-RU" dirty="0"/>
            </a:br>
            <a:r>
              <a:rPr lang="ru-RU" dirty="0"/>
              <a:t>+ от 0 до 5%       10,5% </a:t>
            </a:r>
          </a:p>
          <a:p>
            <a:pPr marL="0" indent="0">
              <a:buNone/>
            </a:pPr>
            <a:b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r>
              <a:rPr lang="ru-RU" dirty="0"/>
              <a:t>В минусе 87,5% </a:t>
            </a:r>
            <a:br>
              <a:rPr lang="ru-RU" dirty="0"/>
            </a:br>
            <a:r>
              <a:rPr lang="ru-RU" dirty="0"/>
              <a:t>- от 0 до 5%        18,5% </a:t>
            </a:r>
            <a:br>
              <a:rPr lang="ru-RU" dirty="0"/>
            </a:br>
            <a:r>
              <a:rPr lang="ru-RU" dirty="0"/>
              <a:t>- ﻿﻿от 5 до 10%      23% </a:t>
            </a:r>
            <a:br>
              <a:rPr lang="ru-RU" dirty="0"/>
            </a:br>
            <a:r>
              <a:rPr lang="ru-RU" dirty="0"/>
              <a:t>- ﻿﻿от 10 до 15%    23% </a:t>
            </a:r>
            <a:br>
              <a:rPr lang="ru-RU" dirty="0"/>
            </a:br>
            <a:r>
              <a:rPr lang="ru-RU" dirty="0"/>
              <a:t>- ﻿﻿от 15 до 20%    18,5% </a:t>
            </a:r>
            <a:br>
              <a:rPr lang="ru-RU" dirty="0"/>
            </a:br>
            <a:r>
              <a:rPr lang="ru-RU" dirty="0"/>
              <a:t>- от 20 до 25%    2,5% </a:t>
            </a:r>
            <a:br>
              <a:rPr lang="ru-RU" dirty="0"/>
            </a:br>
            <a:r>
              <a:rPr lang="ru-RU" dirty="0"/>
              <a:t>- от 25 до 30%    0% </a:t>
            </a:r>
            <a:br>
              <a:rPr lang="ru-RU" dirty="0"/>
            </a:br>
            <a:r>
              <a:rPr lang="ru-RU" dirty="0"/>
              <a:t>- более 30%        2 %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47962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E92ECD-0F84-F68B-2AE2-A9A018739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5BBB7-F067-BF87-A315-6E6120BA0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12724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dirty="0"/>
              <a:t>Итоги  Январь 2026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4D806-F716-A12B-B9CB-DAF059AE61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81728"/>
            <a:ext cx="5181600" cy="59762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0" i="0" u="sng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По выручке</a:t>
            </a:r>
            <a:br>
              <a:rPr lang="ru-RU" u="sng" dirty="0">
                <a:solidFill>
                  <a:srgbClr val="000000"/>
                </a:solidFill>
                <a:latin typeface="Roboto" panose="02000000000000000000" pitchFamily="2" charset="0"/>
              </a:rPr>
            </a:br>
            <a:r>
              <a:rPr lang="ru-RU" dirty="0"/>
              <a:t>В плюсе 16 % </a:t>
            </a:r>
            <a:br>
              <a:rPr lang="ru-RU" dirty="0"/>
            </a:br>
            <a:r>
              <a:rPr lang="ru-RU" dirty="0"/>
              <a:t>+ от 15 до 20 %   1,5% </a:t>
            </a:r>
            <a:br>
              <a:rPr lang="ru-RU" dirty="0"/>
            </a:br>
            <a:r>
              <a:rPr lang="ru-RU" dirty="0"/>
              <a:t>+ от 10 до 15%    1,5% </a:t>
            </a:r>
            <a:br>
              <a:rPr lang="ru-RU" dirty="0"/>
            </a:br>
            <a:r>
              <a:rPr lang="ru-RU" dirty="0"/>
              <a:t>+ от 5 до 10%      3,5%</a:t>
            </a:r>
            <a:br>
              <a:rPr lang="ru-RU" dirty="0"/>
            </a:br>
            <a:r>
              <a:rPr lang="ru-RU" dirty="0"/>
              <a:t>+ от 0 до 5%        9,5%</a:t>
            </a:r>
          </a:p>
          <a:p>
            <a:pPr marL="0" indent="0">
              <a:buNone/>
            </a:pPr>
            <a:br>
              <a:rPr lang="ru-RU" dirty="0"/>
            </a:br>
            <a:r>
              <a:rPr lang="ru-RU" dirty="0"/>
              <a:t>В минусе 84%﻿﻿</a:t>
            </a:r>
            <a:br>
              <a:rPr lang="ru-RU" dirty="0"/>
            </a:br>
            <a:r>
              <a:rPr lang="ru-RU" dirty="0"/>
              <a:t>- от 0 до 5%         11% </a:t>
            </a:r>
            <a:br>
              <a:rPr lang="ru-RU" dirty="0"/>
            </a:br>
            <a:r>
              <a:rPr lang="ru-RU" dirty="0"/>
              <a:t>﻿﻿- от 5 до 10%       11% </a:t>
            </a:r>
            <a:br>
              <a:rPr lang="ru-RU" dirty="0"/>
            </a:br>
            <a:r>
              <a:rPr lang="ru-RU" dirty="0"/>
              <a:t>- от 10 до 15%     26% </a:t>
            </a:r>
            <a:br>
              <a:rPr lang="ru-RU" dirty="0"/>
            </a:br>
            <a:r>
              <a:rPr lang="ru-RU" dirty="0"/>
              <a:t>- ﻿﻿от 15 до 20%     17,5% </a:t>
            </a:r>
            <a:br>
              <a:rPr lang="ru-RU" dirty="0"/>
            </a:br>
            <a:r>
              <a:rPr lang="ru-RU" dirty="0"/>
              <a:t>- от 20 до 25%     6,5% </a:t>
            </a:r>
            <a:br>
              <a:rPr lang="ru-RU" dirty="0"/>
            </a:br>
            <a:r>
              <a:rPr lang="ru-RU" dirty="0"/>
              <a:t>- от 25 до 30%     8,5% </a:t>
            </a:r>
            <a:br>
              <a:rPr lang="ru-RU" dirty="0"/>
            </a:br>
            <a:r>
              <a:rPr lang="ru-RU" dirty="0"/>
              <a:t>- более 30%         3,5% </a:t>
            </a:r>
            <a:endParaRPr lang="ru-RU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479385-DB43-80DE-84F6-2566747D3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901394"/>
            <a:ext cx="5181600" cy="58452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0" i="0" u="sng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По кол-ву чеков</a:t>
            </a:r>
          </a:p>
          <a:p>
            <a:pPr marL="0" indent="0">
              <a:buNone/>
            </a:pPr>
            <a:r>
              <a:rPr lang="ru-RU" dirty="0"/>
              <a:t>В плюсе 6,5% </a:t>
            </a:r>
            <a:br>
              <a:rPr lang="ru-RU" dirty="0"/>
            </a:br>
            <a:r>
              <a:rPr lang="ru-RU" dirty="0"/>
              <a:t>+ от 15 до 20%    0% </a:t>
            </a:r>
            <a:br>
              <a:rPr lang="ru-RU" dirty="0"/>
            </a:br>
            <a:r>
              <a:rPr lang="ru-RU" dirty="0"/>
              <a:t>+ от 10 до 15%    0% </a:t>
            </a:r>
            <a:br>
              <a:rPr lang="ru-RU" dirty="0"/>
            </a:br>
            <a:r>
              <a:rPr lang="ru-RU" dirty="0"/>
              <a:t>+ от 5 до 10%      1,5% </a:t>
            </a:r>
            <a:br>
              <a:rPr lang="ru-RU" dirty="0"/>
            </a:br>
            <a:r>
              <a:rPr lang="ru-RU" dirty="0"/>
              <a:t>+ от 0 до 5%        5%</a:t>
            </a:r>
          </a:p>
          <a:p>
            <a:pPr marL="0" indent="0">
              <a:buNone/>
            </a:pPr>
            <a:b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r>
              <a:rPr lang="ru-RU" dirty="0"/>
              <a:t>В минусе 93,5% </a:t>
            </a:r>
            <a:br>
              <a:rPr lang="ru-RU" dirty="0"/>
            </a:br>
            <a:r>
              <a:rPr lang="ru-RU" dirty="0"/>
              <a:t>- от 0 до 5%         12% </a:t>
            </a:r>
            <a:br>
              <a:rPr lang="ru-RU" dirty="0"/>
            </a:br>
            <a:r>
              <a:rPr lang="ru-RU" dirty="0"/>
              <a:t>- ﻿﻿от 5 до 10%      20% </a:t>
            </a:r>
            <a:br>
              <a:rPr lang="ru-RU" dirty="0"/>
            </a:br>
            <a:r>
              <a:rPr lang="ru-RU" dirty="0"/>
              <a:t>- ﻿﻿от 10 до 15%    23,5% </a:t>
            </a:r>
            <a:br>
              <a:rPr lang="ru-RU" dirty="0"/>
            </a:br>
            <a:r>
              <a:rPr lang="ru-RU" dirty="0"/>
              <a:t>- ﻿﻿от 15 до 20%    20% </a:t>
            </a:r>
            <a:br>
              <a:rPr lang="ru-RU" dirty="0"/>
            </a:br>
            <a:r>
              <a:rPr lang="ru-RU" dirty="0"/>
              <a:t>- от 20 до 25%    6,5% </a:t>
            </a:r>
            <a:br>
              <a:rPr lang="ru-RU" dirty="0"/>
            </a:br>
            <a:r>
              <a:rPr lang="ru-RU" dirty="0"/>
              <a:t>- от 25 до 30%    8,5% </a:t>
            </a:r>
            <a:br>
              <a:rPr lang="ru-RU" dirty="0"/>
            </a:br>
            <a:r>
              <a:rPr lang="ru-RU" dirty="0"/>
              <a:t>- более 30%        3 %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97197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C4FC4-586B-05B6-56D3-B3D6110E4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12724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dirty="0"/>
              <a:t>Итоги  Февраль 2026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FB4FAE-5B4A-2DA6-FA7E-D220950F50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81728"/>
            <a:ext cx="5181600" cy="59762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0" i="0" u="sng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По выручке</a:t>
            </a:r>
            <a:br>
              <a:rPr lang="ru-RU" u="sng" dirty="0">
                <a:solidFill>
                  <a:srgbClr val="000000"/>
                </a:solidFill>
                <a:latin typeface="Roboto" panose="02000000000000000000" pitchFamily="2" charset="0"/>
              </a:rPr>
            </a:br>
            <a:r>
              <a:rPr lang="ru-RU" dirty="0"/>
              <a:t>В плюсе 12 % </a:t>
            </a:r>
            <a:br>
              <a:rPr lang="ru-RU" dirty="0"/>
            </a:br>
            <a:r>
              <a:rPr lang="ru-RU" dirty="0"/>
              <a:t>+ от 15 до 20%    3% </a:t>
            </a:r>
            <a:br>
              <a:rPr lang="ru-RU" dirty="0"/>
            </a:br>
            <a:r>
              <a:rPr lang="ru-RU" dirty="0"/>
              <a:t>+ от 10 до 15%    0% </a:t>
            </a:r>
            <a:br>
              <a:rPr lang="ru-RU" dirty="0"/>
            </a:br>
            <a:r>
              <a:rPr lang="ru-RU" dirty="0"/>
              <a:t>+ от 5 до 10%      1,5%</a:t>
            </a:r>
            <a:br>
              <a:rPr lang="ru-RU" dirty="0"/>
            </a:br>
            <a:r>
              <a:rPr lang="ru-RU" dirty="0"/>
              <a:t>+ от 0 до 5%        7,5%</a:t>
            </a:r>
          </a:p>
          <a:p>
            <a:pPr marL="0" indent="0">
              <a:buNone/>
            </a:pPr>
            <a:br>
              <a:rPr lang="ru-RU" dirty="0"/>
            </a:br>
            <a:r>
              <a:rPr lang="ru-RU" dirty="0"/>
              <a:t>В минусе 88% ﻿﻿</a:t>
            </a:r>
            <a:br>
              <a:rPr lang="ru-RU" dirty="0"/>
            </a:br>
            <a:r>
              <a:rPr lang="ru-RU" dirty="0"/>
              <a:t>- от 0 до 5%        20% </a:t>
            </a:r>
            <a:br>
              <a:rPr lang="ru-RU" dirty="0"/>
            </a:br>
            <a:r>
              <a:rPr lang="ru-RU" dirty="0"/>
              <a:t>﻿﻿- от 5 до 10%     18,5% </a:t>
            </a:r>
            <a:br>
              <a:rPr lang="ru-RU" dirty="0"/>
            </a:br>
            <a:r>
              <a:rPr lang="ru-RU" dirty="0"/>
              <a:t>- от 10 до 15%   26% </a:t>
            </a:r>
            <a:br>
              <a:rPr lang="ru-RU" dirty="0"/>
            </a:br>
            <a:r>
              <a:rPr lang="ru-RU" dirty="0"/>
              <a:t>- ﻿﻿от 15 до 20%   14,5% </a:t>
            </a:r>
            <a:br>
              <a:rPr lang="ru-RU" dirty="0"/>
            </a:br>
            <a:r>
              <a:rPr lang="ru-RU" dirty="0"/>
              <a:t>- от 20 до 25%   1,5% </a:t>
            </a:r>
            <a:br>
              <a:rPr lang="ru-RU" dirty="0"/>
            </a:br>
            <a:r>
              <a:rPr lang="ru-RU" dirty="0"/>
              <a:t>- от 25 до 30%   6% </a:t>
            </a:r>
            <a:br>
              <a:rPr lang="ru-RU" dirty="0"/>
            </a:br>
            <a:r>
              <a:rPr lang="ru-RU" dirty="0"/>
              <a:t>- более 30%       1,5% </a:t>
            </a:r>
            <a:endParaRPr lang="ru-RU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46189E-8845-FC3E-D679-52C88A554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901394"/>
            <a:ext cx="5181600" cy="58452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0" i="0" u="sng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По кол-ву чеков</a:t>
            </a:r>
            <a:br>
              <a:rPr lang="ru-RU" b="0" i="0" u="sng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r>
              <a:rPr lang="ru-RU" dirty="0"/>
              <a:t>В плюсе 7,5% </a:t>
            </a:r>
            <a:br>
              <a:rPr lang="ru-RU" dirty="0"/>
            </a:br>
            <a:r>
              <a:rPr lang="ru-RU" dirty="0"/>
              <a:t>+ от 15 до 20%     2% </a:t>
            </a:r>
            <a:br>
              <a:rPr lang="ru-RU" dirty="0"/>
            </a:br>
            <a:r>
              <a:rPr lang="ru-RU" dirty="0"/>
              <a:t>+ от 10 до 15%     2% </a:t>
            </a:r>
            <a:br>
              <a:rPr lang="ru-RU" dirty="0"/>
            </a:br>
            <a:r>
              <a:rPr lang="ru-RU" dirty="0"/>
              <a:t>+ от 5 до 10%       0% </a:t>
            </a:r>
            <a:br>
              <a:rPr lang="ru-RU" dirty="0"/>
            </a:br>
            <a:r>
              <a:rPr lang="ru-RU" dirty="0"/>
              <a:t>+ от 0 до 5%         3,5% </a:t>
            </a:r>
          </a:p>
          <a:p>
            <a:pPr marL="0" indent="0">
              <a:buNone/>
            </a:pPr>
            <a:b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r>
              <a:rPr lang="ru-RU" dirty="0"/>
              <a:t>В минусе 92,5% </a:t>
            </a:r>
            <a:br>
              <a:rPr lang="ru-RU" dirty="0"/>
            </a:br>
            <a:r>
              <a:rPr lang="ru-RU" dirty="0"/>
              <a:t>- от 0 до 5%          3,5% </a:t>
            </a:r>
            <a:br>
              <a:rPr lang="ru-RU" dirty="0"/>
            </a:br>
            <a:r>
              <a:rPr lang="ru-RU" dirty="0"/>
              <a:t>- ﻿﻿от 5 до 10%        21% </a:t>
            </a:r>
            <a:br>
              <a:rPr lang="ru-RU" dirty="0"/>
            </a:br>
            <a:r>
              <a:rPr lang="ru-RU" dirty="0"/>
              <a:t>- ﻿﻿от 10 до 15%      34% </a:t>
            </a:r>
            <a:br>
              <a:rPr lang="ru-RU" dirty="0"/>
            </a:br>
            <a:r>
              <a:rPr lang="ru-RU" dirty="0"/>
              <a:t>- ﻿﻿от 15 до 20%      21% </a:t>
            </a:r>
            <a:br>
              <a:rPr lang="ru-RU" dirty="0"/>
            </a:br>
            <a:r>
              <a:rPr lang="ru-RU" dirty="0"/>
              <a:t>- от 20 до 25%      5,5% </a:t>
            </a:r>
            <a:br>
              <a:rPr lang="ru-RU" dirty="0"/>
            </a:br>
            <a:r>
              <a:rPr lang="ru-RU" dirty="0"/>
              <a:t>- от 25 до 30%      5,5% </a:t>
            </a:r>
            <a:br>
              <a:rPr lang="ru-RU" dirty="0"/>
            </a:br>
            <a:r>
              <a:rPr lang="ru-RU" dirty="0"/>
              <a:t>- более 30%          2 %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87250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CB92D9-4B9D-9A8B-FDA1-5528095AB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E296FB-B998-AEFF-3E2B-69C90732B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12724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dirty="0"/>
              <a:t>Итоги Март 2026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2C4980-29E9-6B53-1C14-69EF6566D6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81728"/>
            <a:ext cx="5181600" cy="59762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0" i="0" u="sng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По выручке</a:t>
            </a:r>
            <a:br>
              <a:rPr lang="ru-RU" u="sng" dirty="0">
                <a:solidFill>
                  <a:srgbClr val="000000"/>
                </a:solidFill>
                <a:latin typeface="Roboto" panose="02000000000000000000" pitchFamily="2" charset="0"/>
              </a:rPr>
            </a:br>
            <a:r>
              <a:rPr lang="ru-RU" dirty="0"/>
              <a:t>В плюсе 26% </a:t>
            </a:r>
            <a:br>
              <a:rPr lang="ru-RU" dirty="0"/>
            </a:br>
            <a:r>
              <a:rPr lang="ru-RU" dirty="0"/>
              <a:t>+ Более 15 %        3% </a:t>
            </a:r>
            <a:br>
              <a:rPr lang="ru-RU" dirty="0"/>
            </a:br>
            <a:r>
              <a:rPr lang="ru-RU" dirty="0"/>
              <a:t>+ от 10 до 15%     3% </a:t>
            </a:r>
            <a:br>
              <a:rPr lang="ru-RU" dirty="0"/>
            </a:br>
            <a:r>
              <a:rPr lang="ru-RU" dirty="0"/>
              <a:t>+ от 5 до 10%       5%</a:t>
            </a:r>
            <a:br>
              <a:rPr lang="ru-RU" dirty="0"/>
            </a:br>
            <a:r>
              <a:rPr lang="ru-RU" dirty="0"/>
              <a:t>+ от 0 до 5%        15%</a:t>
            </a:r>
          </a:p>
          <a:p>
            <a:pPr marL="0" indent="0">
              <a:buNone/>
            </a:pPr>
            <a:br>
              <a:rPr lang="ru-RU" dirty="0"/>
            </a:br>
            <a:r>
              <a:rPr lang="ru-RU" dirty="0"/>
              <a:t>В минусе 74% ﻿﻿</a:t>
            </a:r>
            <a:br>
              <a:rPr lang="ru-RU" dirty="0"/>
            </a:br>
            <a:r>
              <a:rPr lang="ru-RU" dirty="0"/>
              <a:t>- от 0 до 5%        26,5% </a:t>
            </a:r>
            <a:br>
              <a:rPr lang="ru-RU" dirty="0"/>
            </a:br>
            <a:r>
              <a:rPr lang="ru-RU" dirty="0"/>
              <a:t>﻿﻿- от 5 до 10%      12% </a:t>
            </a:r>
            <a:br>
              <a:rPr lang="ru-RU" dirty="0"/>
            </a:br>
            <a:r>
              <a:rPr lang="ru-RU" dirty="0"/>
              <a:t>- от 10 до 15%    10,5% </a:t>
            </a:r>
            <a:br>
              <a:rPr lang="ru-RU" dirty="0"/>
            </a:br>
            <a:r>
              <a:rPr lang="ru-RU" dirty="0"/>
              <a:t>- ﻿﻿от 15 до 20%    13% </a:t>
            </a:r>
            <a:br>
              <a:rPr lang="ru-RU" dirty="0"/>
            </a:br>
            <a:r>
              <a:rPr lang="ru-RU" dirty="0"/>
              <a:t>- от 20 до 25%    3% </a:t>
            </a:r>
            <a:br>
              <a:rPr lang="ru-RU" dirty="0"/>
            </a:br>
            <a:r>
              <a:rPr lang="ru-RU" dirty="0"/>
              <a:t>- от 25 до 30%    3% </a:t>
            </a:r>
            <a:br>
              <a:rPr lang="ru-RU" dirty="0"/>
            </a:br>
            <a:r>
              <a:rPr lang="ru-RU" dirty="0"/>
              <a:t>- более 30%        6% </a:t>
            </a:r>
            <a:endParaRPr lang="ru-RU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27EBFE-1557-05E4-CDE6-F3AE2E14B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901394"/>
            <a:ext cx="5181600" cy="58452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0" i="0" u="sng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По кол-ву чеков</a:t>
            </a:r>
          </a:p>
          <a:p>
            <a:pPr marL="0" indent="0">
              <a:buNone/>
            </a:pPr>
            <a:r>
              <a:rPr lang="ru-RU" dirty="0"/>
              <a:t>В плюсе 16% </a:t>
            </a:r>
            <a:br>
              <a:rPr lang="ru-RU" dirty="0"/>
            </a:br>
            <a:r>
              <a:rPr lang="ru-RU" dirty="0"/>
              <a:t>+ Более 15%       2% </a:t>
            </a:r>
            <a:br>
              <a:rPr lang="ru-RU" dirty="0"/>
            </a:br>
            <a:r>
              <a:rPr lang="ru-RU" dirty="0"/>
              <a:t>+ от 10 до 15%   2% </a:t>
            </a:r>
            <a:br>
              <a:rPr lang="ru-RU" dirty="0"/>
            </a:br>
            <a:r>
              <a:rPr lang="ru-RU" dirty="0"/>
              <a:t>+ от 5 до 10%     6% </a:t>
            </a:r>
            <a:br>
              <a:rPr lang="ru-RU" dirty="0"/>
            </a:br>
            <a:r>
              <a:rPr lang="ru-RU" dirty="0"/>
              <a:t>+ от 0 до 5%       6%</a:t>
            </a:r>
          </a:p>
          <a:p>
            <a:pPr marL="0" indent="0">
              <a:buNone/>
            </a:pPr>
            <a:r>
              <a:rPr lang="ru-RU" dirty="0"/>
              <a:t> </a:t>
            </a:r>
            <a:b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r>
              <a:rPr lang="ru-RU" dirty="0"/>
              <a:t>В минусе 84% </a:t>
            </a:r>
            <a:br>
              <a:rPr lang="ru-RU" dirty="0"/>
            </a:br>
            <a:r>
              <a:rPr lang="ru-RU" dirty="0"/>
              <a:t>- от 0 до 5%        21,5% </a:t>
            </a:r>
            <a:br>
              <a:rPr lang="ru-RU" dirty="0"/>
            </a:br>
            <a:r>
              <a:rPr lang="ru-RU" dirty="0"/>
              <a:t>- ﻿﻿от 5 до 10%      19,5% </a:t>
            </a:r>
            <a:br>
              <a:rPr lang="ru-RU" dirty="0"/>
            </a:br>
            <a:r>
              <a:rPr lang="ru-RU" dirty="0"/>
              <a:t>- ﻿﻿от 10 до 15%    17,5% </a:t>
            </a:r>
            <a:br>
              <a:rPr lang="ru-RU" dirty="0"/>
            </a:br>
            <a:r>
              <a:rPr lang="ru-RU" dirty="0"/>
              <a:t>- ﻿﻿от 15 до 20%    17,5% </a:t>
            </a:r>
            <a:br>
              <a:rPr lang="ru-RU" dirty="0"/>
            </a:br>
            <a:r>
              <a:rPr lang="ru-RU" dirty="0"/>
              <a:t>- от 20 до 25%    0% </a:t>
            </a:r>
            <a:br>
              <a:rPr lang="ru-RU" dirty="0"/>
            </a:br>
            <a:r>
              <a:rPr lang="ru-RU" dirty="0"/>
              <a:t>- от 25 до 30%    6% </a:t>
            </a:r>
            <a:br>
              <a:rPr lang="ru-RU" dirty="0"/>
            </a:br>
            <a:r>
              <a:rPr lang="ru-RU" dirty="0"/>
              <a:t>- более 30%        2 %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54153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774445-48FF-D97B-E316-C50306DAA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4C216-CD4E-5BA1-AE82-715B0776A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12724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dirty="0"/>
              <a:t>Итоги Апрель 2026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707584-BBDC-D57F-B3FF-C77E8B33B7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81728"/>
            <a:ext cx="5181600" cy="59762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0" i="0" u="sng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По выручке</a:t>
            </a:r>
            <a:br>
              <a:rPr lang="ru-RU" u="sng" dirty="0">
                <a:solidFill>
                  <a:srgbClr val="000000"/>
                </a:solidFill>
                <a:latin typeface="Roboto" panose="02000000000000000000" pitchFamily="2" charset="0"/>
              </a:rPr>
            </a:br>
            <a:r>
              <a:rPr lang="ru-RU" dirty="0"/>
              <a:t>В плюсе 43,5% </a:t>
            </a:r>
            <a:br>
              <a:rPr lang="ru-RU" dirty="0"/>
            </a:br>
            <a:r>
              <a:rPr lang="ru-RU" dirty="0"/>
              <a:t>+ Более 15 %        9% </a:t>
            </a:r>
            <a:br>
              <a:rPr lang="ru-RU" dirty="0"/>
            </a:br>
            <a:r>
              <a:rPr lang="ru-RU" dirty="0"/>
              <a:t>+ от 10 до 15%     4,5% </a:t>
            </a:r>
            <a:br>
              <a:rPr lang="ru-RU" dirty="0"/>
            </a:br>
            <a:r>
              <a:rPr lang="ru-RU" dirty="0"/>
              <a:t>+ от 5 до 10%       10,5%</a:t>
            </a:r>
            <a:br>
              <a:rPr lang="ru-RU" dirty="0"/>
            </a:br>
            <a:r>
              <a:rPr lang="ru-RU" dirty="0"/>
              <a:t>+ от 0 до 5%         19,5%</a:t>
            </a:r>
          </a:p>
          <a:p>
            <a:pPr marL="0" indent="0">
              <a:buNone/>
            </a:pPr>
            <a:br>
              <a:rPr lang="ru-RU" dirty="0"/>
            </a:br>
            <a:r>
              <a:rPr lang="ru-RU" dirty="0"/>
              <a:t>В минусе 56,5% ﻿﻿</a:t>
            </a:r>
            <a:br>
              <a:rPr lang="ru-RU" dirty="0"/>
            </a:br>
            <a:r>
              <a:rPr lang="ru-RU" dirty="0"/>
              <a:t>- от 0 до 5%        22% </a:t>
            </a:r>
            <a:br>
              <a:rPr lang="ru-RU" dirty="0"/>
            </a:br>
            <a:r>
              <a:rPr lang="ru-RU" dirty="0"/>
              <a:t>﻿﻿- от 5 до 10%      15% </a:t>
            </a:r>
            <a:br>
              <a:rPr lang="ru-RU" dirty="0"/>
            </a:br>
            <a:r>
              <a:rPr lang="ru-RU" dirty="0"/>
              <a:t>- от 10 до 15%    9% </a:t>
            </a:r>
            <a:br>
              <a:rPr lang="ru-RU" dirty="0"/>
            </a:br>
            <a:r>
              <a:rPr lang="ru-RU" dirty="0"/>
              <a:t>- ﻿﻿от 15 до 20%    3% </a:t>
            </a:r>
            <a:br>
              <a:rPr lang="ru-RU" dirty="0"/>
            </a:br>
            <a:r>
              <a:rPr lang="ru-RU" dirty="0"/>
              <a:t>- от 20 до 25%    6% </a:t>
            </a:r>
            <a:br>
              <a:rPr lang="ru-RU" dirty="0"/>
            </a:br>
            <a:r>
              <a:rPr lang="ru-RU" dirty="0"/>
              <a:t>- от 25 до 30%    1,5% </a:t>
            </a:r>
            <a:br>
              <a:rPr lang="ru-RU" dirty="0"/>
            </a:br>
            <a:r>
              <a:rPr lang="ru-RU" dirty="0"/>
              <a:t>- более 30%        0% </a:t>
            </a:r>
            <a:endParaRPr lang="ru-RU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444EC4-08A7-96F3-6C54-3F0369BF9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901394"/>
            <a:ext cx="5181600" cy="58452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0" i="0" u="sng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По кол-ву чеков</a:t>
            </a:r>
          </a:p>
          <a:p>
            <a:pPr marL="0" indent="0">
              <a:buNone/>
            </a:pPr>
            <a:r>
              <a:rPr lang="ru-RU" dirty="0"/>
              <a:t>В плюсе 34,5% </a:t>
            </a:r>
            <a:br>
              <a:rPr lang="ru-RU" dirty="0"/>
            </a:br>
            <a:r>
              <a:rPr lang="ru-RU" dirty="0"/>
              <a:t>+ Более 15%       2% </a:t>
            </a:r>
            <a:br>
              <a:rPr lang="ru-RU" dirty="0"/>
            </a:br>
            <a:r>
              <a:rPr lang="ru-RU" dirty="0"/>
              <a:t>+ от 10 до 15%   8,5% </a:t>
            </a:r>
            <a:br>
              <a:rPr lang="ru-RU" dirty="0"/>
            </a:br>
            <a:r>
              <a:rPr lang="ru-RU" dirty="0"/>
              <a:t>+ от 5 до 10%     5,5% </a:t>
            </a:r>
            <a:br>
              <a:rPr lang="ru-RU" dirty="0"/>
            </a:br>
            <a:r>
              <a:rPr lang="ru-RU" dirty="0"/>
              <a:t>+ от 0 до 5%       18,5%</a:t>
            </a:r>
          </a:p>
          <a:p>
            <a:pPr marL="0" indent="0">
              <a:buNone/>
            </a:pPr>
            <a:r>
              <a:rPr lang="ru-RU" dirty="0"/>
              <a:t> </a:t>
            </a:r>
            <a:b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r>
              <a:rPr lang="ru-RU" dirty="0"/>
              <a:t>В минусе 65,5% </a:t>
            </a:r>
            <a:br>
              <a:rPr lang="ru-RU" dirty="0"/>
            </a:br>
            <a:r>
              <a:rPr lang="ru-RU" dirty="0"/>
              <a:t>- от 0 до 5%        22,5% </a:t>
            </a:r>
            <a:br>
              <a:rPr lang="ru-RU" dirty="0"/>
            </a:br>
            <a:r>
              <a:rPr lang="ru-RU" dirty="0"/>
              <a:t>- ﻿﻿от 5 до 10%      18,5% </a:t>
            </a:r>
            <a:br>
              <a:rPr lang="ru-RU" dirty="0"/>
            </a:br>
            <a:r>
              <a:rPr lang="ru-RU" dirty="0"/>
              <a:t>- ﻿﻿от 10 до 15%    11,5% </a:t>
            </a:r>
            <a:br>
              <a:rPr lang="ru-RU" dirty="0"/>
            </a:br>
            <a:r>
              <a:rPr lang="ru-RU" dirty="0"/>
              <a:t>- ﻿﻿от 15 до 20%    5,5% </a:t>
            </a:r>
            <a:br>
              <a:rPr lang="ru-RU" dirty="0"/>
            </a:br>
            <a:r>
              <a:rPr lang="ru-RU" dirty="0"/>
              <a:t>- от 20 до 25%    5,5% </a:t>
            </a:r>
            <a:br>
              <a:rPr lang="ru-RU" dirty="0"/>
            </a:br>
            <a:r>
              <a:rPr lang="ru-RU" dirty="0"/>
              <a:t>- от 25 до 30%    2% </a:t>
            </a:r>
            <a:br>
              <a:rPr lang="ru-RU" dirty="0"/>
            </a:br>
            <a:r>
              <a:rPr lang="ru-RU" dirty="0"/>
              <a:t>- более 30%        0 %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01115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3CB6C0-67A7-99D7-6988-95CF73F8B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64BAF-8B35-78AA-A7DE-75BC70C64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12724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dirty="0"/>
              <a:t>Итоги Апрель 2026 ( Поставщики)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8BE440-1DCF-2248-28FE-326B2A514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03405" y="881728"/>
            <a:ext cx="4355691" cy="59762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0" i="0" u="sng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По выручке</a:t>
            </a:r>
            <a:br>
              <a:rPr lang="ru-RU" u="sng" dirty="0">
                <a:solidFill>
                  <a:srgbClr val="000000"/>
                </a:solidFill>
                <a:latin typeface="Roboto" panose="02000000000000000000" pitchFamily="2" charset="0"/>
              </a:rPr>
            </a:br>
            <a:r>
              <a:rPr lang="ru-RU" dirty="0"/>
              <a:t>В плюсе 48% </a:t>
            </a:r>
            <a:br>
              <a:rPr lang="ru-RU" dirty="0"/>
            </a:br>
            <a:r>
              <a:rPr lang="ru-RU" dirty="0"/>
              <a:t>+ Более 15 %        18,5% </a:t>
            </a:r>
            <a:br>
              <a:rPr lang="ru-RU" dirty="0"/>
            </a:br>
            <a:r>
              <a:rPr lang="ru-RU" dirty="0"/>
              <a:t>+ от 10 до 15%     7,5% </a:t>
            </a:r>
            <a:br>
              <a:rPr lang="ru-RU" dirty="0"/>
            </a:br>
            <a:r>
              <a:rPr lang="ru-RU" dirty="0"/>
              <a:t>+ от 5 до 10%       3,5%</a:t>
            </a:r>
            <a:br>
              <a:rPr lang="ru-RU" dirty="0"/>
            </a:br>
            <a:r>
              <a:rPr lang="ru-RU" dirty="0"/>
              <a:t>+ от 0 до 5%         18,5%</a:t>
            </a:r>
          </a:p>
          <a:p>
            <a:pPr marL="0" indent="0">
              <a:buNone/>
            </a:pPr>
            <a:br>
              <a:rPr lang="ru-RU" dirty="0"/>
            </a:br>
            <a:r>
              <a:rPr lang="ru-RU" dirty="0"/>
              <a:t>В минусе 52% ﻿﻿</a:t>
            </a:r>
            <a:br>
              <a:rPr lang="ru-RU" dirty="0"/>
            </a:br>
            <a:r>
              <a:rPr lang="ru-RU" dirty="0"/>
              <a:t>- от 0 до 5%        18,5% </a:t>
            </a:r>
            <a:br>
              <a:rPr lang="ru-RU" dirty="0"/>
            </a:br>
            <a:r>
              <a:rPr lang="ru-RU" dirty="0"/>
              <a:t>﻿﻿- от 5 до 10%      15,5% </a:t>
            </a:r>
            <a:br>
              <a:rPr lang="ru-RU" dirty="0"/>
            </a:br>
            <a:r>
              <a:rPr lang="ru-RU" dirty="0"/>
              <a:t>- от 10 до 15%    3,5% </a:t>
            </a:r>
            <a:br>
              <a:rPr lang="ru-RU" dirty="0"/>
            </a:br>
            <a:r>
              <a:rPr lang="ru-RU" dirty="0"/>
              <a:t>- ﻿﻿от 15 до 20%    3,5% </a:t>
            </a:r>
            <a:br>
              <a:rPr lang="ru-RU" dirty="0"/>
            </a:br>
            <a:r>
              <a:rPr lang="ru-RU" dirty="0"/>
              <a:t>- от 20 до 25%    0% </a:t>
            </a:r>
            <a:br>
              <a:rPr lang="ru-RU" dirty="0"/>
            </a:br>
            <a:r>
              <a:rPr lang="ru-RU" dirty="0"/>
              <a:t>- от 25 до 30%    0% </a:t>
            </a:r>
            <a:br>
              <a:rPr lang="ru-RU" dirty="0"/>
            </a:br>
            <a:r>
              <a:rPr lang="ru-RU" dirty="0"/>
              <a:t>- более 30%        11% </a:t>
            </a:r>
            <a:endParaRPr lang="ru-RU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BA9EAC-9265-1090-3268-A60E5E466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rot="5400000" flipH="1">
            <a:off x="11251970" y="5706576"/>
            <a:ext cx="235974" cy="22930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295770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A5B12E-29FD-9209-EB6F-F61332254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3E75C-C9CE-AEF2-4608-4C7CBFD4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12724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Тенденция по открытию/закрытию розничных магазинов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332E8A1-02F2-3542-F510-44FBDDE0C9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19" y="1012825"/>
            <a:ext cx="3881561" cy="5845175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F2760A29-A49F-29D6-CFF8-3D5BE5AF97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743" y="1012824"/>
            <a:ext cx="4107038" cy="584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21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BE778-8F30-5023-38FE-1DAD72DB6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256"/>
            <a:ext cx="10515600" cy="858417"/>
          </a:xfrm>
        </p:spPr>
        <p:txBody>
          <a:bodyPr>
            <a:normAutofit fontScale="90000"/>
          </a:bodyPr>
          <a:lstStyle/>
          <a:p>
            <a:r>
              <a:rPr lang="ru-RU" dirty="0"/>
              <a:t>Динамика роста ЗП продавцов, график 2/2</a:t>
            </a:r>
            <a:br>
              <a:rPr lang="ru-RU" dirty="0"/>
            </a:br>
            <a:r>
              <a:rPr lang="ru-RU" dirty="0"/>
              <a:t>2023                           2024                                 2025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46B629-1596-A89E-92C5-DE020F489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098" r="-1450" b="4313"/>
          <a:stretch/>
        </p:blipFill>
        <p:spPr>
          <a:xfrm>
            <a:off x="-1" y="1247885"/>
            <a:ext cx="3808207" cy="56101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E76F45-FA84-3D26-58E5-63F9CA5B7F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697" r="-1413" b="3948"/>
          <a:stretch/>
        </p:blipFill>
        <p:spPr>
          <a:xfrm>
            <a:off x="3741577" y="1247886"/>
            <a:ext cx="4413378" cy="56665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8B70121-D020-66F2-2E95-AD8D674FB9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7" t="24009" b="3677"/>
          <a:stretch/>
        </p:blipFill>
        <p:spPr>
          <a:xfrm>
            <a:off x="7968343" y="1247887"/>
            <a:ext cx="4223657" cy="566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976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21210</TotalTime>
  <Words>1300</Words>
  <Application>Microsoft Office PowerPoint</Application>
  <PresentationFormat>Широкоэкранный</PresentationFormat>
  <Paragraphs>41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Roboto</vt:lpstr>
      <vt:lpstr>Тема Office</vt:lpstr>
      <vt:lpstr>Презентация PowerPoint</vt:lpstr>
      <vt:lpstr>Итоги  2025 года</vt:lpstr>
      <vt:lpstr>Итоги  Январь 2026</vt:lpstr>
      <vt:lpstr>Итоги  Февраль 2026</vt:lpstr>
      <vt:lpstr>Итоги Март 2026</vt:lpstr>
      <vt:lpstr>Итоги Апрель 2026</vt:lpstr>
      <vt:lpstr>Итоги Апрель 2026 ( Поставщики) </vt:lpstr>
      <vt:lpstr>Тенденция по открытию/закрытию розничных магазинов </vt:lpstr>
      <vt:lpstr>Динамика роста ЗП продавцов, график 2/2 2023                           2024                                 2025</vt:lpstr>
      <vt:lpstr>Динамика роста ЗП продавцов, график 2/2                                         2026</vt:lpstr>
      <vt:lpstr>Результаты опроса по закладке 2024                              2025                             2026 </vt:lpstr>
      <vt:lpstr>Проекты Канцелярского Дела </vt:lpstr>
      <vt:lpstr>Проекты Канцелярского Дела</vt:lpstr>
      <vt:lpstr>Присоединяйтесь к чату Союз Канцелярских Розничных Предприятий</vt:lpstr>
      <vt:lpstr>Присоединяйтесь к чату Союз Канцелярских Розничных Предприятий</vt:lpstr>
      <vt:lpstr> «Если ты хочешь продавать больше ручек, перестань продавать стержни». Евгений Михайлович Кожевников, розничная сеть Акварель, г. Новокузнецк.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Дмитрий Долгов</dc:creator>
  <cp:lastModifiedBy>Дмитрий Долгов</cp:lastModifiedBy>
  <cp:revision>17</cp:revision>
  <dcterms:created xsi:type="dcterms:W3CDTF">2025-04-02T19:52:38Z</dcterms:created>
  <dcterms:modified xsi:type="dcterms:W3CDTF">2026-05-12T16:54:47Z</dcterms:modified>
</cp:coreProperties>
</file>